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64" r:id="rId3"/>
    <p:sldId id="297" r:id="rId4"/>
    <p:sldId id="267" r:id="rId5"/>
    <p:sldId id="269" r:id="rId6"/>
    <p:sldId id="280" r:id="rId7"/>
    <p:sldId id="283" r:id="rId8"/>
    <p:sldId id="284" r:id="rId9"/>
    <p:sldId id="290" r:id="rId10"/>
    <p:sldId id="291" r:id="rId11"/>
  </p:sldIdLst>
  <p:sldSz cx="14762163" cy="10333038"/>
  <p:notesSz cx="14301788" cy="9896475"/>
  <p:defaultTextStyle>
    <a:defPPr>
      <a:defRPr lang="sv-SE"/>
    </a:defPPr>
    <a:lvl1pPr marL="0" algn="l" defTabSz="1204482" rtl="0" eaLnBrk="1" latinLnBrk="0" hangingPunct="1">
      <a:defRPr sz="2371" kern="1200">
        <a:solidFill>
          <a:schemeClr val="tx1"/>
        </a:solidFill>
        <a:latin typeface="+mn-lt"/>
        <a:ea typeface="+mn-ea"/>
        <a:cs typeface="+mn-cs"/>
      </a:defRPr>
    </a:lvl1pPr>
    <a:lvl2pPr marL="602241" algn="l" defTabSz="1204482" rtl="0" eaLnBrk="1" latinLnBrk="0" hangingPunct="1">
      <a:defRPr sz="2371" kern="1200">
        <a:solidFill>
          <a:schemeClr val="tx1"/>
        </a:solidFill>
        <a:latin typeface="+mn-lt"/>
        <a:ea typeface="+mn-ea"/>
        <a:cs typeface="+mn-cs"/>
      </a:defRPr>
    </a:lvl2pPr>
    <a:lvl3pPr marL="1204482" algn="l" defTabSz="1204482" rtl="0" eaLnBrk="1" latinLnBrk="0" hangingPunct="1">
      <a:defRPr sz="2371" kern="1200">
        <a:solidFill>
          <a:schemeClr val="tx1"/>
        </a:solidFill>
        <a:latin typeface="+mn-lt"/>
        <a:ea typeface="+mn-ea"/>
        <a:cs typeface="+mn-cs"/>
      </a:defRPr>
    </a:lvl3pPr>
    <a:lvl4pPr marL="1806724" algn="l" defTabSz="1204482" rtl="0" eaLnBrk="1" latinLnBrk="0" hangingPunct="1">
      <a:defRPr sz="2371" kern="1200">
        <a:solidFill>
          <a:schemeClr val="tx1"/>
        </a:solidFill>
        <a:latin typeface="+mn-lt"/>
        <a:ea typeface="+mn-ea"/>
        <a:cs typeface="+mn-cs"/>
      </a:defRPr>
    </a:lvl4pPr>
    <a:lvl5pPr marL="2408964" algn="l" defTabSz="1204482" rtl="0" eaLnBrk="1" latinLnBrk="0" hangingPunct="1">
      <a:defRPr sz="2371" kern="1200">
        <a:solidFill>
          <a:schemeClr val="tx1"/>
        </a:solidFill>
        <a:latin typeface="+mn-lt"/>
        <a:ea typeface="+mn-ea"/>
        <a:cs typeface="+mn-cs"/>
      </a:defRPr>
    </a:lvl5pPr>
    <a:lvl6pPr marL="3011205" algn="l" defTabSz="1204482" rtl="0" eaLnBrk="1" latinLnBrk="0" hangingPunct="1">
      <a:defRPr sz="2371" kern="1200">
        <a:solidFill>
          <a:schemeClr val="tx1"/>
        </a:solidFill>
        <a:latin typeface="+mn-lt"/>
        <a:ea typeface="+mn-ea"/>
        <a:cs typeface="+mn-cs"/>
      </a:defRPr>
    </a:lvl6pPr>
    <a:lvl7pPr marL="3613446" algn="l" defTabSz="1204482" rtl="0" eaLnBrk="1" latinLnBrk="0" hangingPunct="1">
      <a:defRPr sz="2371" kern="1200">
        <a:solidFill>
          <a:schemeClr val="tx1"/>
        </a:solidFill>
        <a:latin typeface="+mn-lt"/>
        <a:ea typeface="+mn-ea"/>
        <a:cs typeface="+mn-cs"/>
      </a:defRPr>
    </a:lvl7pPr>
    <a:lvl8pPr marL="4215687" algn="l" defTabSz="1204482" rtl="0" eaLnBrk="1" latinLnBrk="0" hangingPunct="1">
      <a:defRPr sz="2371" kern="1200">
        <a:solidFill>
          <a:schemeClr val="tx1"/>
        </a:solidFill>
        <a:latin typeface="+mn-lt"/>
        <a:ea typeface="+mn-ea"/>
        <a:cs typeface="+mn-cs"/>
      </a:defRPr>
    </a:lvl8pPr>
    <a:lvl9pPr marL="4817929" algn="l" defTabSz="1204482" rtl="0" eaLnBrk="1" latinLnBrk="0" hangingPunct="1">
      <a:defRPr sz="237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255" userDrawn="1">
          <p15:clr>
            <a:srgbClr val="A4A3A4"/>
          </p15:clr>
        </p15:guide>
        <p15:guide id="2" pos="3629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6138"/>
    <a:srgbClr val="F2583E"/>
    <a:srgbClr val="F07240"/>
    <a:srgbClr val="E85F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67" autoAdjust="0"/>
    <p:restoredTop sz="89246" autoAdjust="0"/>
  </p:normalViewPr>
  <p:slideViewPr>
    <p:cSldViewPr snapToGrid="0">
      <p:cViewPr>
        <p:scale>
          <a:sx n="80" d="100"/>
          <a:sy n="80" d="100"/>
        </p:scale>
        <p:origin x="-1344" y="-54"/>
      </p:cViewPr>
      <p:guideLst>
        <p:guide orient="horz" pos="3255"/>
        <p:guide pos="362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3" d="100"/>
          <a:sy n="93" d="100"/>
        </p:scale>
        <p:origin x="-1536" y="-114"/>
      </p:cViewPr>
      <p:guideLst>
        <p:guide orient="horz" pos="3117"/>
        <p:guide pos="45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5" y="17"/>
            <a:ext cx="6197598" cy="496887"/>
          </a:xfrm>
          <a:prstGeom prst="rect">
            <a:avLst/>
          </a:prstGeom>
        </p:spPr>
        <p:txBody>
          <a:bodyPr vert="horz" lIns="91270" tIns="45637" rIns="91270" bIns="45637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8101020" y="17"/>
            <a:ext cx="6197598" cy="496887"/>
          </a:xfrm>
          <a:prstGeom prst="rect">
            <a:avLst/>
          </a:prstGeom>
        </p:spPr>
        <p:txBody>
          <a:bodyPr vert="horz" lIns="91270" tIns="45637" rIns="91270" bIns="45637" rtlCol="0"/>
          <a:lstStyle>
            <a:lvl1pPr algn="r">
              <a:defRPr sz="1200"/>
            </a:lvl1pPr>
          </a:lstStyle>
          <a:p>
            <a:fld id="{E272B6E4-62EB-492D-A4D1-AB9285F7C619}" type="datetimeFigureOut">
              <a:rPr lang="sv-SE" smtClean="0"/>
              <a:t>2017-04-10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767263" y="1236663"/>
            <a:ext cx="4767262" cy="3338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0" tIns="45637" rIns="91270" bIns="45637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1430340" y="4762502"/>
            <a:ext cx="11441111" cy="3897314"/>
          </a:xfrm>
          <a:prstGeom prst="rect">
            <a:avLst/>
          </a:prstGeom>
        </p:spPr>
        <p:txBody>
          <a:bodyPr vert="horz" lIns="91270" tIns="45637" rIns="91270" bIns="45637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5" y="9399606"/>
            <a:ext cx="6197598" cy="496887"/>
          </a:xfrm>
          <a:prstGeom prst="rect">
            <a:avLst/>
          </a:prstGeom>
        </p:spPr>
        <p:txBody>
          <a:bodyPr vert="horz" lIns="91270" tIns="45637" rIns="91270" bIns="45637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8101020" y="9399606"/>
            <a:ext cx="6197598" cy="496887"/>
          </a:xfrm>
          <a:prstGeom prst="rect">
            <a:avLst/>
          </a:prstGeom>
        </p:spPr>
        <p:txBody>
          <a:bodyPr vert="horz" lIns="91270" tIns="45637" rIns="91270" bIns="45637" rtlCol="0" anchor="b"/>
          <a:lstStyle>
            <a:lvl1pPr algn="r">
              <a:defRPr sz="1200"/>
            </a:lvl1pPr>
          </a:lstStyle>
          <a:p>
            <a:fld id="{38B49B48-9EC0-4F7A-B5F4-4AFE680302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5286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04482" rtl="0" eaLnBrk="1" latinLnBrk="0" hangingPunct="1">
      <a:defRPr sz="1580" kern="1200">
        <a:solidFill>
          <a:schemeClr val="tx1"/>
        </a:solidFill>
        <a:latin typeface="+mn-lt"/>
        <a:ea typeface="+mn-ea"/>
        <a:cs typeface="+mn-cs"/>
      </a:defRPr>
    </a:lvl1pPr>
    <a:lvl2pPr marL="602241" algn="l" defTabSz="1204482" rtl="0" eaLnBrk="1" latinLnBrk="0" hangingPunct="1">
      <a:defRPr sz="1580" kern="1200">
        <a:solidFill>
          <a:schemeClr val="tx1"/>
        </a:solidFill>
        <a:latin typeface="+mn-lt"/>
        <a:ea typeface="+mn-ea"/>
        <a:cs typeface="+mn-cs"/>
      </a:defRPr>
    </a:lvl2pPr>
    <a:lvl3pPr marL="1204482" algn="l" defTabSz="1204482" rtl="0" eaLnBrk="1" latinLnBrk="0" hangingPunct="1">
      <a:defRPr sz="1580" kern="1200">
        <a:solidFill>
          <a:schemeClr val="tx1"/>
        </a:solidFill>
        <a:latin typeface="+mn-lt"/>
        <a:ea typeface="+mn-ea"/>
        <a:cs typeface="+mn-cs"/>
      </a:defRPr>
    </a:lvl3pPr>
    <a:lvl4pPr marL="1806724" algn="l" defTabSz="1204482" rtl="0" eaLnBrk="1" latinLnBrk="0" hangingPunct="1">
      <a:defRPr sz="1580" kern="1200">
        <a:solidFill>
          <a:schemeClr val="tx1"/>
        </a:solidFill>
        <a:latin typeface="+mn-lt"/>
        <a:ea typeface="+mn-ea"/>
        <a:cs typeface="+mn-cs"/>
      </a:defRPr>
    </a:lvl4pPr>
    <a:lvl5pPr marL="2408964" algn="l" defTabSz="1204482" rtl="0" eaLnBrk="1" latinLnBrk="0" hangingPunct="1">
      <a:defRPr sz="1580" kern="1200">
        <a:solidFill>
          <a:schemeClr val="tx1"/>
        </a:solidFill>
        <a:latin typeface="+mn-lt"/>
        <a:ea typeface="+mn-ea"/>
        <a:cs typeface="+mn-cs"/>
      </a:defRPr>
    </a:lvl5pPr>
    <a:lvl6pPr marL="3011205" algn="l" defTabSz="1204482" rtl="0" eaLnBrk="1" latinLnBrk="0" hangingPunct="1">
      <a:defRPr sz="1580" kern="1200">
        <a:solidFill>
          <a:schemeClr val="tx1"/>
        </a:solidFill>
        <a:latin typeface="+mn-lt"/>
        <a:ea typeface="+mn-ea"/>
        <a:cs typeface="+mn-cs"/>
      </a:defRPr>
    </a:lvl6pPr>
    <a:lvl7pPr marL="3613446" algn="l" defTabSz="1204482" rtl="0" eaLnBrk="1" latinLnBrk="0" hangingPunct="1">
      <a:defRPr sz="1580" kern="1200">
        <a:solidFill>
          <a:schemeClr val="tx1"/>
        </a:solidFill>
        <a:latin typeface="+mn-lt"/>
        <a:ea typeface="+mn-ea"/>
        <a:cs typeface="+mn-cs"/>
      </a:defRPr>
    </a:lvl7pPr>
    <a:lvl8pPr marL="4215687" algn="l" defTabSz="1204482" rtl="0" eaLnBrk="1" latinLnBrk="0" hangingPunct="1">
      <a:defRPr sz="1580" kern="1200">
        <a:solidFill>
          <a:schemeClr val="tx1"/>
        </a:solidFill>
        <a:latin typeface="+mn-lt"/>
        <a:ea typeface="+mn-ea"/>
        <a:cs typeface="+mn-cs"/>
      </a:defRPr>
    </a:lvl8pPr>
    <a:lvl9pPr marL="4817929" algn="l" defTabSz="1204482" rtl="0" eaLnBrk="1" latinLnBrk="0" hangingPunct="1">
      <a:defRPr sz="15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767263" y="1236663"/>
            <a:ext cx="4767262" cy="3338512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Framsidan ska domineras</a:t>
            </a:r>
            <a:r>
              <a:rPr lang="sv-SE" baseline="0" dirty="0" smtClean="0"/>
              <a:t> av ett flygfoto över anläggningen. Följande information ska finnas:</a:t>
            </a:r>
          </a:p>
          <a:p>
            <a:r>
              <a:rPr lang="sv-SE" baseline="0" dirty="0" smtClean="0"/>
              <a:t>Namnet på verksamheten</a:t>
            </a:r>
          </a:p>
          <a:p>
            <a:r>
              <a:rPr lang="sv-SE" baseline="0" dirty="0" smtClean="0"/>
              <a:t>Adressen för verksamheten</a:t>
            </a:r>
          </a:p>
          <a:p>
            <a:r>
              <a:rPr lang="sv-SE" dirty="0" smtClean="0"/>
              <a:t>Datum för när insatsplanen senast blivit uppdaterad</a:t>
            </a:r>
          </a:p>
          <a:p>
            <a:endParaRPr lang="sv-SE" dirty="0" smtClean="0"/>
          </a:p>
          <a:p>
            <a:r>
              <a:rPr lang="sv-SE" dirty="0" smtClean="0"/>
              <a:t>På</a:t>
            </a:r>
            <a:r>
              <a:rPr lang="sv-SE" baseline="0" dirty="0" smtClean="0"/>
              <a:t> flygfotot ska följande information vara med:</a:t>
            </a:r>
          </a:p>
          <a:p>
            <a:r>
              <a:rPr lang="sv-SE" baseline="0" dirty="0" smtClean="0"/>
              <a:t>Symbolerna som visar vart insatsplanen, centralapparat, nyckelskåp, grindar, brandposter finns samt även ev. brytpunkt, stigarledningar, huvudangreppsvägar och övriga angreppsvägar utifrån. (finns på flik 1/Blad 2)</a:t>
            </a:r>
          </a:p>
          <a:p>
            <a:r>
              <a:rPr lang="sv-SE" baseline="0" dirty="0" smtClean="0"/>
              <a:t>En norr-pil</a:t>
            </a:r>
          </a:p>
          <a:p>
            <a:r>
              <a:rPr lang="sv-SE" baseline="0" dirty="0" smtClean="0"/>
              <a:t>Närliggande vägar ska markeras med deras vägnamn för lättare orientering</a:t>
            </a:r>
          </a:p>
          <a:p>
            <a:r>
              <a:rPr lang="sv-SE" baseline="0" dirty="0" smtClean="0"/>
              <a:t>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9B48-9EC0-4F7A-B5F4-4AFE6803027D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04418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9B48-9EC0-4F7A-B5F4-4AFE6803027D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270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Insatsinformation</a:t>
            </a:r>
            <a:r>
              <a:rPr lang="sv-SE" baseline="0" dirty="0" smtClean="0"/>
              <a:t> fylls i med samråd av räddningstjänsten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9B48-9EC0-4F7A-B5F4-4AFE6803027D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810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9B48-9EC0-4F7A-B5F4-4AFE6803027D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7703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Visa hur många plan anläggningen består av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9B48-9EC0-4F7A-B5F4-4AFE6803027D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1557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spcBef>
                <a:spcPct val="50000"/>
              </a:spcBef>
            </a:pPr>
            <a:r>
              <a:rPr lang="sv-SE" sz="1600" b="1" dirty="0" smtClean="0">
                <a:solidFill>
                  <a:srgbClr val="FF0000"/>
                </a:solidFill>
              </a:rPr>
              <a:t>Specifika åtgärder och taktik skapas i samråd med Räddningstjänsten och redovisas på denna fliken</a:t>
            </a:r>
          </a:p>
          <a:p>
            <a:pPr algn="l" eaLnBrk="1" hangingPunct="1">
              <a:spcBef>
                <a:spcPct val="50000"/>
              </a:spcBef>
            </a:pPr>
            <a:r>
              <a:rPr lang="sv-SE" sz="1600" u="sng" dirty="0" smtClean="0">
                <a:solidFill>
                  <a:srgbClr val="FF0000"/>
                </a:solidFill>
              </a:rPr>
              <a:t>Presentation av varje ämne/riskkälla</a:t>
            </a:r>
            <a:r>
              <a:rPr lang="sv-SE" sz="1600" dirty="0" smtClean="0">
                <a:solidFill>
                  <a:srgbClr val="FF0000"/>
                </a:solidFill>
              </a:rPr>
              <a:t>:</a:t>
            </a:r>
          </a:p>
          <a:p>
            <a:pPr marL="285750" indent="-285750" algn="l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sz="1600" i="1" dirty="0" smtClean="0">
                <a:solidFill>
                  <a:srgbClr val="FF0000"/>
                </a:solidFill>
              </a:rPr>
              <a:t>(hantering/förvaring, mängder, risker med ämnet, riskavstånd)</a:t>
            </a:r>
            <a:endParaRPr lang="sv-SE" sz="1600" dirty="0" smtClean="0">
              <a:solidFill>
                <a:srgbClr val="FF0000"/>
              </a:solidFill>
            </a:endParaRPr>
          </a:p>
          <a:p>
            <a:pPr algn="l" eaLnBrk="1" hangingPunct="1">
              <a:spcBef>
                <a:spcPct val="50000"/>
              </a:spcBef>
            </a:pPr>
            <a:r>
              <a:rPr lang="sv-SE" sz="1600" u="sng" dirty="0" smtClean="0">
                <a:solidFill>
                  <a:srgbClr val="FF0000"/>
                </a:solidFill>
              </a:rPr>
              <a:t>Omedelbara åtgärder för respektive ämne/riskkälla</a:t>
            </a:r>
            <a:r>
              <a:rPr lang="sv-SE" sz="1600" dirty="0" smtClean="0">
                <a:solidFill>
                  <a:srgbClr val="FF0000"/>
                </a:solidFill>
              </a:rPr>
              <a:t>: </a:t>
            </a:r>
          </a:p>
          <a:p>
            <a:pPr marL="285750" indent="-285750" algn="l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sz="1600" dirty="0" smtClean="0">
                <a:solidFill>
                  <a:srgbClr val="FF0000"/>
                </a:solidFill>
              </a:rPr>
              <a:t>(</a:t>
            </a:r>
            <a:r>
              <a:rPr lang="sv-SE" sz="1600" i="1" dirty="0" smtClean="0">
                <a:solidFill>
                  <a:srgbClr val="FF0000"/>
                </a:solidFill>
              </a:rPr>
              <a:t>omedelbara åtgärder vid brand/utsläpp - hämtat från företagets riskanalys,</a:t>
            </a:r>
            <a:r>
              <a:rPr lang="sv-SE" sz="1600" dirty="0" smtClean="0">
                <a:solidFill>
                  <a:srgbClr val="FF0000"/>
                </a:solidFill>
              </a:rPr>
              <a:t> </a:t>
            </a:r>
            <a:r>
              <a:rPr lang="sv-SE" sz="1600" i="1" dirty="0" smtClean="0">
                <a:solidFill>
                  <a:srgbClr val="FF0000"/>
                </a:solidFill>
              </a:rPr>
              <a:t>åtgärder ska kopplas till olika typhändelser eller dimensionerande scenarion)</a:t>
            </a:r>
            <a:r>
              <a:rPr lang="sv-SE" sz="1600" dirty="0" smtClean="0">
                <a:solidFill>
                  <a:srgbClr val="FF0000"/>
                </a:solidFill>
              </a:rPr>
              <a:t>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9B48-9EC0-4F7A-B5F4-4AFE6803027D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3040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10"/>
          <p:cNvSpPr>
            <a:spLocks noGrp="1"/>
          </p:cNvSpPr>
          <p:nvPr>
            <p:ph type="pic" sz="quarter" idx="13"/>
          </p:nvPr>
        </p:nvSpPr>
        <p:spPr>
          <a:xfrm>
            <a:off x="1038225" y="1704975"/>
            <a:ext cx="12677775" cy="7161213"/>
          </a:xfrm>
        </p:spPr>
        <p:txBody>
          <a:bodyPr/>
          <a:lstStyle/>
          <a:p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3E8C-8DE5-41A9-A6CF-F13060523DDF}" type="datetimeFigureOut">
              <a:rPr lang="sv-SE" smtClean="0"/>
              <a:t>2017-04-10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AD23-390F-4BBD-AE10-71CC7873042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Rektangel 6"/>
          <p:cNvSpPr/>
          <p:nvPr userDrawn="1"/>
        </p:nvSpPr>
        <p:spPr>
          <a:xfrm>
            <a:off x="0" y="0"/>
            <a:ext cx="14762163" cy="130703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371"/>
          </a:p>
        </p:txBody>
      </p:sp>
      <p:sp>
        <p:nvSpPr>
          <p:cNvPr id="8" name="textruta 7"/>
          <p:cNvSpPr txBox="1"/>
          <p:nvPr userDrawn="1"/>
        </p:nvSpPr>
        <p:spPr>
          <a:xfrm>
            <a:off x="0" y="-21947"/>
            <a:ext cx="14762163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INSATSPLAN</a:t>
            </a:r>
          </a:p>
        </p:txBody>
      </p:sp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593122" y="133263"/>
            <a:ext cx="2180899" cy="254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sv-SE" sz="1000" dirty="0">
                <a:solidFill>
                  <a:schemeClr val="bg1"/>
                </a:solidFill>
              </a:rPr>
              <a:t>Räddningstjänsten </a:t>
            </a:r>
            <a:r>
              <a:rPr lang="sv-SE" sz="1000" dirty="0" smtClean="0">
                <a:solidFill>
                  <a:schemeClr val="bg1"/>
                </a:solidFill>
              </a:rPr>
              <a:t>Mitt</a:t>
            </a:r>
            <a:r>
              <a:rPr lang="sv-SE" sz="1000" baseline="0" dirty="0" smtClean="0">
                <a:solidFill>
                  <a:schemeClr val="bg1"/>
                </a:solidFill>
              </a:rPr>
              <a:t> Bohuslän</a:t>
            </a:r>
            <a:endParaRPr lang="sv-SE" sz="1000" dirty="0">
              <a:solidFill>
                <a:schemeClr val="bg1"/>
              </a:solidFill>
            </a:endParaRPr>
          </a:p>
        </p:txBody>
      </p:sp>
      <p:sp>
        <p:nvSpPr>
          <p:cNvPr id="13" name="Text Box 19"/>
          <p:cNvSpPr txBox="1">
            <a:spLocks noChangeArrowheads="1"/>
          </p:cNvSpPr>
          <p:nvPr userDrawn="1"/>
        </p:nvSpPr>
        <p:spPr bwMode="auto">
          <a:xfrm>
            <a:off x="0" y="9502041"/>
            <a:ext cx="243761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indent="0" algn="l" defTabSz="140017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i="1" dirty="0" smtClean="0">
                <a:solidFill>
                  <a:schemeClr val="tx1"/>
                </a:solidFill>
              </a:rPr>
              <a:t>Adress </a:t>
            </a:r>
            <a:r>
              <a:rPr lang="sv-SE" sz="1200" i="1" dirty="0">
                <a:solidFill>
                  <a:schemeClr val="tx1"/>
                </a:solidFill>
              </a:rPr>
              <a:t>(Ort):</a:t>
            </a:r>
          </a:p>
          <a:p>
            <a:pPr marL="0" marR="0" indent="0" algn="l" defTabSz="140017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i="1" dirty="0">
                <a:solidFill>
                  <a:schemeClr val="tx1"/>
                </a:solidFill>
              </a:rPr>
              <a:t>Uppdaterad:</a:t>
            </a:r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91" y="75105"/>
            <a:ext cx="494530" cy="604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636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3E8C-8DE5-41A9-A6CF-F13060523DDF}" type="datetimeFigureOut">
              <a:rPr lang="sv-SE" smtClean="0"/>
              <a:t>2017-04-10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AD23-390F-4BBD-AE10-71CC787304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737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564174" y="550139"/>
            <a:ext cx="3183091" cy="8756772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4900" y="550139"/>
            <a:ext cx="9364747" cy="8756772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3E8C-8DE5-41A9-A6CF-F13060523DDF}" type="datetimeFigureOut">
              <a:rPr lang="sv-SE" smtClean="0"/>
              <a:t>2017-04-10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AD23-390F-4BBD-AE10-71CC787304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3978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3E8C-8DE5-41A9-A6CF-F13060523DDF}" type="datetimeFigureOut">
              <a:rPr lang="sv-SE" smtClean="0"/>
              <a:t>2017-04-10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AD23-390F-4BBD-AE10-71CC7873042C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ektangel 12"/>
          <p:cNvSpPr/>
          <p:nvPr userDrawn="1"/>
        </p:nvSpPr>
        <p:spPr bwMode="auto">
          <a:xfrm>
            <a:off x="11053489" y="9539606"/>
            <a:ext cx="3708674" cy="793432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1400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ktangel 11"/>
          <p:cNvSpPr/>
          <p:nvPr userDrawn="1"/>
        </p:nvSpPr>
        <p:spPr bwMode="auto">
          <a:xfrm>
            <a:off x="11053489" y="1"/>
            <a:ext cx="3708674" cy="953960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1400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60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3E8C-8DE5-41A9-A6CF-F13060523DDF}" type="datetimeFigureOut">
              <a:rPr lang="sv-SE" smtClean="0"/>
              <a:t>2017-04-10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AD23-390F-4BBD-AE10-71CC787304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ext Box 8"/>
          <p:cNvSpPr txBox="1">
            <a:spLocks noChangeArrowheads="1"/>
          </p:cNvSpPr>
          <p:nvPr userDrawn="1"/>
        </p:nvSpPr>
        <p:spPr bwMode="auto">
          <a:xfrm>
            <a:off x="593122" y="133263"/>
            <a:ext cx="2150077" cy="254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sv-SE" sz="1000" dirty="0"/>
              <a:t>Räddningstjänsten </a:t>
            </a:r>
            <a:r>
              <a:rPr lang="sv-SE" sz="1000" dirty="0" smtClean="0"/>
              <a:t>Mitt</a:t>
            </a:r>
            <a:r>
              <a:rPr lang="sv-SE" sz="1000" baseline="0" dirty="0" smtClean="0"/>
              <a:t> Bohuslän</a:t>
            </a:r>
            <a:endParaRPr lang="sv-SE" sz="1000" dirty="0" smtClean="0"/>
          </a:p>
        </p:txBody>
      </p:sp>
      <p:sp>
        <p:nvSpPr>
          <p:cNvPr id="16" name="Rektangel 15"/>
          <p:cNvSpPr/>
          <p:nvPr userDrawn="1"/>
        </p:nvSpPr>
        <p:spPr bwMode="auto">
          <a:xfrm>
            <a:off x="11053489" y="9539606"/>
            <a:ext cx="3708674" cy="793432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1400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91" y="75105"/>
            <a:ext cx="494530" cy="604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964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3E8C-8DE5-41A9-A6CF-F13060523DDF}" type="datetimeFigureOut">
              <a:rPr lang="sv-SE" smtClean="0"/>
              <a:t>2017-04-10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AD23-390F-4BBD-AE10-71CC7873042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Text Box 1088"/>
          <p:cNvSpPr txBox="1">
            <a:spLocks noChangeArrowheads="1"/>
          </p:cNvSpPr>
          <p:nvPr userDrawn="1"/>
        </p:nvSpPr>
        <p:spPr bwMode="auto">
          <a:xfrm>
            <a:off x="12350576" y="435306"/>
            <a:ext cx="2376488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sv-SE" sz="800" dirty="0"/>
              <a:t>Symboler med hänvisning till standard SS-2875</a:t>
            </a:r>
          </a:p>
        </p:txBody>
      </p:sp>
      <p:sp>
        <p:nvSpPr>
          <p:cNvPr id="8" name="textruta 7"/>
          <p:cNvSpPr txBox="1"/>
          <p:nvPr userDrawn="1"/>
        </p:nvSpPr>
        <p:spPr>
          <a:xfrm>
            <a:off x="13297348" y="96090"/>
            <a:ext cx="1353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b="1" dirty="0">
                <a:latin typeface="Arial" panose="020B0604020202020204" pitchFamily="34" charset="0"/>
                <a:cs typeface="Arial" panose="020B0604020202020204" pitchFamily="34" charset="0"/>
              </a:rPr>
              <a:t>Symboler</a:t>
            </a:r>
          </a:p>
        </p:txBody>
      </p:sp>
      <p:sp>
        <p:nvSpPr>
          <p:cNvPr id="9" name="Rektangel 8"/>
          <p:cNvSpPr/>
          <p:nvPr userDrawn="1"/>
        </p:nvSpPr>
        <p:spPr bwMode="auto">
          <a:xfrm>
            <a:off x="11053489" y="9539606"/>
            <a:ext cx="3708674" cy="793432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1400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 userDrawn="1"/>
        </p:nvSpPr>
        <p:spPr bwMode="auto">
          <a:xfrm>
            <a:off x="593122" y="133263"/>
            <a:ext cx="2150077" cy="254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sv-SE" sz="1000" dirty="0"/>
              <a:t>Räddningstjänsten </a:t>
            </a:r>
            <a:r>
              <a:rPr lang="sv-SE" sz="1000" dirty="0" smtClean="0"/>
              <a:t>Mitt</a:t>
            </a:r>
            <a:r>
              <a:rPr lang="sv-SE" sz="1000" baseline="0" dirty="0" smtClean="0"/>
              <a:t> Bohuslän</a:t>
            </a:r>
            <a:endParaRPr lang="sv-SE" sz="1000" dirty="0" smtClean="0"/>
          </a:p>
        </p:txBody>
      </p:sp>
      <p:pic>
        <p:nvPicPr>
          <p:cNvPr id="14" name="Bildobjekt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91" y="75105"/>
            <a:ext cx="494530" cy="604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423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4899" y="2750693"/>
            <a:ext cx="6273919" cy="655621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73345" y="2750693"/>
            <a:ext cx="6273919" cy="655621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3E8C-8DE5-41A9-A6CF-F13060523DDF}" type="datetimeFigureOut">
              <a:rPr lang="sv-SE" smtClean="0"/>
              <a:t>2017-04-10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AD23-390F-4BBD-AE10-71CC787304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0521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821" y="550141"/>
            <a:ext cx="12732366" cy="199724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823" y="2533030"/>
            <a:ext cx="6245086" cy="1241399"/>
          </a:xfrm>
        </p:spPr>
        <p:txBody>
          <a:bodyPr anchor="b"/>
          <a:lstStyle>
            <a:lvl1pPr marL="0" indent="0">
              <a:buNone/>
              <a:defRPr sz="3616" b="1"/>
            </a:lvl1pPr>
            <a:lvl2pPr marL="688863" indent="0">
              <a:buNone/>
              <a:defRPr sz="3013" b="1"/>
            </a:lvl2pPr>
            <a:lvl3pPr marL="1377726" indent="0">
              <a:buNone/>
              <a:defRPr sz="2712" b="1"/>
            </a:lvl3pPr>
            <a:lvl4pPr marL="2066590" indent="0">
              <a:buNone/>
              <a:defRPr sz="2411" b="1"/>
            </a:lvl4pPr>
            <a:lvl5pPr marL="2755453" indent="0">
              <a:buNone/>
              <a:defRPr sz="2411" b="1"/>
            </a:lvl5pPr>
            <a:lvl6pPr marL="3444316" indent="0">
              <a:buNone/>
              <a:defRPr sz="2411" b="1"/>
            </a:lvl6pPr>
            <a:lvl7pPr marL="4133179" indent="0">
              <a:buNone/>
              <a:defRPr sz="2411" b="1"/>
            </a:lvl7pPr>
            <a:lvl8pPr marL="4822043" indent="0">
              <a:buNone/>
              <a:defRPr sz="2411" b="1"/>
            </a:lvl8pPr>
            <a:lvl9pPr marL="5510906" indent="0">
              <a:buNone/>
              <a:defRPr sz="2411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6823" y="3774429"/>
            <a:ext cx="6245086" cy="555161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73346" y="2533030"/>
            <a:ext cx="6275842" cy="1241399"/>
          </a:xfrm>
        </p:spPr>
        <p:txBody>
          <a:bodyPr anchor="b"/>
          <a:lstStyle>
            <a:lvl1pPr marL="0" indent="0">
              <a:buNone/>
              <a:defRPr sz="3616" b="1"/>
            </a:lvl1pPr>
            <a:lvl2pPr marL="688863" indent="0">
              <a:buNone/>
              <a:defRPr sz="3013" b="1"/>
            </a:lvl2pPr>
            <a:lvl3pPr marL="1377726" indent="0">
              <a:buNone/>
              <a:defRPr sz="2712" b="1"/>
            </a:lvl3pPr>
            <a:lvl4pPr marL="2066590" indent="0">
              <a:buNone/>
              <a:defRPr sz="2411" b="1"/>
            </a:lvl4pPr>
            <a:lvl5pPr marL="2755453" indent="0">
              <a:buNone/>
              <a:defRPr sz="2411" b="1"/>
            </a:lvl5pPr>
            <a:lvl6pPr marL="3444316" indent="0">
              <a:buNone/>
              <a:defRPr sz="2411" b="1"/>
            </a:lvl6pPr>
            <a:lvl7pPr marL="4133179" indent="0">
              <a:buNone/>
              <a:defRPr sz="2411" b="1"/>
            </a:lvl7pPr>
            <a:lvl8pPr marL="4822043" indent="0">
              <a:buNone/>
              <a:defRPr sz="2411" b="1"/>
            </a:lvl8pPr>
            <a:lvl9pPr marL="5510906" indent="0">
              <a:buNone/>
              <a:defRPr sz="2411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73346" y="3774429"/>
            <a:ext cx="6275842" cy="555161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3E8C-8DE5-41A9-A6CF-F13060523DDF}" type="datetimeFigureOut">
              <a:rPr lang="sv-SE" smtClean="0"/>
              <a:t>2017-04-10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AD23-390F-4BBD-AE10-71CC787304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7246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3E8C-8DE5-41A9-A6CF-F13060523DDF}" type="datetimeFigureOut">
              <a:rPr lang="sv-SE" smtClean="0"/>
              <a:t>2017-04-10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AD23-390F-4BBD-AE10-71CC787304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3947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3E8C-8DE5-41A9-A6CF-F13060523DDF}" type="datetimeFigureOut">
              <a:rPr lang="sv-SE" smtClean="0"/>
              <a:t>2017-04-10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AD23-390F-4BBD-AE10-71CC787304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8470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821" y="688869"/>
            <a:ext cx="4761182" cy="2411042"/>
          </a:xfrm>
        </p:spPr>
        <p:txBody>
          <a:bodyPr anchor="b"/>
          <a:lstStyle>
            <a:lvl1pPr>
              <a:defRPr sz="4821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5842" y="1487769"/>
            <a:ext cx="7473345" cy="7343154"/>
          </a:xfrm>
        </p:spPr>
        <p:txBody>
          <a:bodyPr/>
          <a:lstStyle>
            <a:lvl1pPr>
              <a:defRPr sz="4821"/>
            </a:lvl1pPr>
            <a:lvl2pPr>
              <a:defRPr sz="4219"/>
            </a:lvl2pPr>
            <a:lvl3pPr>
              <a:defRPr sz="3616"/>
            </a:lvl3pPr>
            <a:lvl4pPr>
              <a:defRPr sz="3013"/>
            </a:lvl4pPr>
            <a:lvl5pPr>
              <a:defRPr sz="3013"/>
            </a:lvl5pPr>
            <a:lvl6pPr>
              <a:defRPr sz="3013"/>
            </a:lvl6pPr>
            <a:lvl7pPr>
              <a:defRPr sz="3013"/>
            </a:lvl7pPr>
            <a:lvl8pPr>
              <a:defRPr sz="3013"/>
            </a:lvl8pPr>
            <a:lvl9pPr>
              <a:defRPr sz="3013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821" y="3099912"/>
            <a:ext cx="4761182" cy="5742969"/>
          </a:xfrm>
        </p:spPr>
        <p:txBody>
          <a:bodyPr/>
          <a:lstStyle>
            <a:lvl1pPr marL="0" indent="0">
              <a:buNone/>
              <a:defRPr sz="2411"/>
            </a:lvl1pPr>
            <a:lvl2pPr marL="688863" indent="0">
              <a:buNone/>
              <a:defRPr sz="2109"/>
            </a:lvl2pPr>
            <a:lvl3pPr marL="1377726" indent="0">
              <a:buNone/>
              <a:defRPr sz="1808"/>
            </a:lvl3pPr>
            <a:lvl4pPr marL="2066590" indent="0">
              <a:buNone/>
              <a:defRPr sz="1507"/>
            </a:lvl4pPr>
            <a:lvl5pPr marL="2755453" indent="0">
              <a:buNone/>
              <a:defRPr sz="1507"/>
            </a:lvl5pPr>
            <a:lvl6pPr marL="3444316" indent="0">
              <a:buNone/>
              <a:defRPr sz="1507"/>
            </a:lvl6pPr>
            <a:lvl7pPr marL="4133179" indent="0">
              <a:buNone/>
              <a:defRPr sz="1507"/>
            </a:lvl7pPr>
            <a:lvl8pPr marL="4822043" indent="0">
              <a:buNone/>
              <a:defRPr sz="1507"/>
            </a:lvl8pPr>
            <a:lvl9pPr marL="5510906" indent="0">
              <a:buNone/>
              <a:defRPr sz="1507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3E8C-8DE5-41A9-A6CF-F13060523DDF}" type="datetimeFigureOut">
              <a:rPr lang="sv-SE" smtClean="0"/>
              <a:t>2017-04-10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AD23-390F-4BBD-AE10-71CC787304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2590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821" y="688869"/>
            <a:ext cx="4761182" cy="2411042"/>
          </a:xfrm>
        </p:spPr>
        <p:txBody>
          <a:bodyPr anchor="b"/>
          <a:lstStyle>
            <a:lvl1pPr>
              <a:defRPr sz="4821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75842" y="1487769"/>
            <a:ext cx="7473345" cy="7343154"/>
          </a:xfrm>
        </p:spPr>
        <p:txBody>
          <a:bodyPr anchor="t"/>
          <a:lstStyle>
            <a:lvl1pPr marL="0" indent="0">
              <a:buNone/>
              <a:defRPr sz="4821"/>
            </a:lvl1pPr>
            <a:lvl2pPr marL="688863" indent="0">
              <a:buNone/>
              <a:defRPr sz="4219"/>
            </a:lvl2pPr>
            <a:lvl3pPr marL="1377726" indent="0">
              <a:buNone/>
              <a:defRPr sz="3616"/>
            </a:lvl3pPr>
            <a:lvl4pPr marL="2066590" indent="0">
              <a:buNone/>
              <a:defRPr sz="3013"/>
            </a:lvl4pPr>
            <a:lvl5pPr marL="2755453" indent="0">
              <a:buNone/>
              <a:defRPr sz="3013"/>
            </a:lvl5pPr>
            <a:lvl6pPr marL="3444316" indent="0">
              <a:buNone/>
              <a:defRPr sz="3013"/>
            </a:lvl6pPr>
            <a:lvl7pPr marL="4133179" indent="0">
              <a:buNone/>
              <a:defRPr sz="3013"/>
            </a:lvl7pPr>
            <a:lvl8pPr marL="4822043" indent="0">
              <a:buNone/>
              <a:defRPr sz="3013"/>
            </a:lvl8pPr>
            <a:lvl9pPr marL="5510906" indent="0">
              <a:buNone/>
              <a:defRPr sz="3013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821" y="3099912"/>
            <a:ext cx="4761182" cy="5742969"/>
          </a:xfrm>
        </p:spPr>
        <p:txBody>
          <a:bodyPr/>
          <a:lstStyle>
            <a:lvl1pPr marL="0" indent="0">
              <a:buNone/>
              <a:defRPr sz="2411"/>
            </a:lvl1pPr>
            <a:lvl2pPr marL="688863" indent="0">
              <a:buNone/>
              <a:defRPr sz="2109"/>
            </a:lvl2pPr>
            <a:lvl3pPr marL="1377726" indent="0">
              <a:buNone/>
              <a:defRPr sz="1808"/>
            </a:lvl3pPr>
            <a:lvl4pPr marL="2066590" indent="0">
              <a:buNone/>
              <a:defRPr sz="1507"/>
            </a:lvl4pPr>
            <a:lvl5pPr marL="2755453" indent="0">
              <a:buNone/>
              <a:defRPr sz="1507"/>
            </a:lvl5pPr>
            <a:lvl6pPr marL="3444316" indent="0">
              <a:buNone/>
              <a:defRPr sz="1507"/>
            </a:lvl6pPr>
            <a:lvl7pPr marL="4133179" indent="0">
              <a:buNone/>
              <a:defRPr sz="1507"/>
            </a:lvl7pPr>
            <a:lvl8pPr marL="4822043" indent="0">
              <a:buNone/>
              <a:defRPr sz="1507"/>
            </a:lvl8pPr>
            <a:lvl9pPr marL="5510906" indent="0">
              <a:buNone/>
              <a:defRPr sz="1507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3E8C-8DE5-41A9-A6CF-F13060523DDF}" type="datetimeFigureOut">
              <a:rPr lang="sv-SE" smtClean="0"/>
              <a:t>2017-04-10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AD23-390F-4BBD-AE10-71CC787304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952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4899" y="550141"/>
            <a:ext cx="12732366" cy="19972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4899" y="2750693"/>
            <a:ext cx="12732366" cy="6556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14899" y="9577197"/>
            <a:ext cx="3321487" cy="550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33E8C-8DE5-41A9-A6CF-F13060523DDF}" type="datetimeFigureOut">
              <a:rPr lang="sv-SE" smtClean="0"/>
              <a:t>2017-04-10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89967" y="9577197"/>
            <a:ext cx="4982230" cy="550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25777" y="9577197"/>
            <a:ext cx="3321487" cy="550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5AD23-390F-4BBD-AE10-71CC787304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8301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1377726" rtl="0" eaLnBrk="1" latinLnBrk="0" hangingPunct="1">
        <a:lnSpc>
          <a:spcPct val="90000"/>
        </a:lnSpc>
        <a:spcBef>
          <a:spcPct val="0"/>
        </a:spcBef>
        <a:buNone/>
        <a:defRPr sz="66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4432" indent="-344432" algn="l" defTabSz="1377726" rtl="0" eaLnBrk="1" latinLnBrk="0" hangingPunct="1">
        <a:lnSpc>
          <a:spcPct val="90000"/>
        </a:lnSpc>
        <a:spcBef>
          <a:spcPts val="1507"/>
        </a:spcBef>
        <a:buFont typeface="Arial" panose="020B0604020202020204" pitchFamily="34" charset="0"/>
        <a:buChar char="•"/>
        <a:defRPr sz="4219" kern="1200">
          <a:solidFill>
            <a:schemeClr val="tx1"/>
          </a:solidFill>
          <a:latin typeface="+mn-lt"/>
          <a:ea typeface="+mn-ea"/>
          <a:cs typeface="+mn-cs"/>
        </a:defRPr>
      </a:lvl1pPr>
      <a:lvl2pPr marL="1033295" indent="-344432" algn="l" defTabSz="1377726" rtl="0" eaLnBrk="1" latinLnBrk="0" hangingPunct="1">
        <a:lnSpc>
          <a:spcPct val="90000"/>
        </a:lnSpc>
        <a:spcBef>
          <a:spcPts val="753"/>
        </a:spcBef>
        <a:buFont typeface="Arial" panose="020B0604020202020204" pitchFamily="34" charset="0"/>
        <a:buChar char="•"/>
        <a:defRPr sz="3616" kern="1200">
          <a:solidFill>
            <a:schemeClr val="tx1"/>
          </a:solidFill>
          <a:latin typeface="+mn-lt"/>
          <a:ea typeface="+mn-ea"/>
          <a:cs typeface="+mn-cs"/>
        </a:defRPr>
      </a:lvl2pPr>
      <a:lvl3pPr marL="1722158" indent="-344432" algn="l" defTabSz="1377726" rtl="0" eaLnBrk="1" latinLnBrk="0" hangingPunct="1">
        <a:lnSpc>
          <a:spcPct val="90000"/>
        </a:lnSpc>
        <a:spcBef>
          <a:spcPts val="753"/>
        </a:spcBef>
        <a:buFont typeface="Arial" panose="020B0604020202020204" pitchFamily="34" charset="0"/>
        <a:buChar char="•"/>
        <a:defRPr sz="3013" kern="1200">
          <a:solidFill>
            <a:schemeClr val="tx1"/>
          </a:solidFill>
          <a:latin typeface="+mn-lt"/>
          <a:ea typeface="+mn-ea"/>
          <a:cs typeface="+mn-cs"/>
        </a:defRPr>
      </a:lvl3pPr>
      <a:lvl4pPr marL="2411021" indent="-344432" algn="l" defTabSz="1377726" rtl="0" eaLnBrk="1" latinLnBrk="0" hangingPunct="1">
        <a:lnSpc>
          <a:spcPct val="90000"/>
        </a:lnSpc>
        <a:spcBef>
          <a:spcPts val="753"/>
        </a:spcBef>
        <a:buFont typeface="Arial" panose="020B0604020202020204" pitchFamily="34" charset="0"/>
        <a:buChar char="•"/>
        <a:defRPr sz="2712" kern="1200">
          <a:solidFill>
            <a:schemeClr val="tx1"/>
          </a:solidFill>
          <a:latin typeface="+mn-lt"/>
          <a:ea typeface="+mn-ea"/>
          <a:cs typeface="+mn-cs"/>
        </a:defRPr>
      </a:lvl4pPr>
      <a:lvl5pPr marL="3099885" indent="-344432" algn="l" defTabSz="1377726" rtl="0" eaLnBrk="1" latinLnBrk="0" hangingPunct="1">
        <a:lnSpc>
          <a:spcPct val="90000"/>
        </a:lnSpc>
        <a:spcBef>
          <a:spcPts val="753"/>
        </a:spcBef>
        <a:buFont typeface="Arial" panose="020B0604020202020204" pitchFamily="34" charset="0"/>
        <a:buChar char="•"/>
        <a:defRPr sz="2712" kern="1200">
          <a:solidFill>
            <a:schemeClr val="tx1"/>
          </a:solidFill>
          <a:latin typeface="+mn-lt"/>
          <a:ea typeface="+mn-ea"/>
          <a:cs typeface="+mn-cs"/>
        </a:defRPr>
      </a:lvl5pPr>
      <a:lvl6pPr marL="3788748" indent="-344432" algn="l" defTabSz="1377726" rtl="0" eaLnBrk="1" latinLnBrk="0" hangingPunct="1">
        <a:lnSpc>
          <a:spcPct val="90000"/>
        </a:lnSpc>
        <a:spcBef>
          <a:spcPts val="753"/>
        </a:spcBef>
        <a:buFont typeface="Arial" panose="020B0604020202020204" pitchFamily="34" charset="0"/>
        <a:buChar char="•"/>
        <a:defRPr sz="2712" kern="1200">
          <a:solidFill>
            <a:schemeClr val="tx1"/>
          </a:solidFill>
          <a:latin typeface="+mn-lt"/>
          <a:ea typeface="+mn-ea"/>
          <a:cs typeface="+mn-cs"/>
        </a:defRPr>
      </a:lvl6pPr>
      <a:lvl7pPr marL="4477611" indent="-344432" algn="l" defTabSz="1377726" rtl="0" eaLnBrk="1" latinLnBrk="0" hangingPunct="1">
        <a:lnSpc>
          <a:spcPct val="90000"/>
        </a:lnSpc>
        <a:spcBef>
          <a:spcPts val="753"/>
        </a:spcBef>
        <a:buFont typeface="Arial" panose="020B0604020202020204" pitchFamily="34" charset="0"/>
        <a:buChar char="•"/>
        <a:defRPr sz="2712" kern="1200">
          <a:solidFill>
            <a:schemeClr val="tx1"/>
          </a:solidFill>
          <a:latin typeface="+mn-lt"/>
          <a:ea typeface="+mn-ea"/>
          <a:cs typeface="+mn-cs"/>
        </a:defRPr>
      </a:lvl7pPr>
      <a:lvl8pPr marL="5166474" indent="-344432" algn="l" defTabSz="1377726" rtl="0" eaLnBrk="1" latinLnBrk="0" hangingPunct="1">
        <a:lnSpc>
          <a:spcPct val="90000"/>
        </a:lnSpc>
        <a:spcBef>
          <a:spcPts val="753"/>
        </a:spcBef>
        <a:buFont typeface="Arial" panose="020B0604020202020204" pitchFamily="34" charset="0"/>
        <a:buChar char="•"/>
        <a:defRPr sz="2712" kern="1200">
          <a:solidFill>
            <a:schemeClr val="tx1"/>
          </a:solidFill>
          <a:latin typeface="+mn-lt"/>
          <a:ea typeface="+mn-ea"/>
          <a:cs typeface="+mn-cs"/>
        </a:defRPr>
      </a:lvl8pPr>
      <a:lvl9pPr marL="5855338" indent="-344432" algn="l" defTabSz="1377726" rtl="0" eaLnBrk="1" latinLnBrk="0" hangingPunct="1">
        <a:lnSpc>
          <a:spcPct val="90000"/>
        </a:lnSpc>
        <a:spcBef>
          <a:spcPts val="753"/>
        </a:spcBef>
        <a:buFont typeface="Arial" panose="020B0604020202020204" pitchFamily="34" charset="0"/>
        <a:buChar char="•"/>
        <a:defRPr sz="27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7726" rtl="0" eaLnBrk="1" latinLnBrk="0" hangingPunct="1">
        <a:defRPr sz="2712" kern="1200">
          <a:solidFill>
            <a:schemeClr val="tx1"/>
          </a:solidFill>
          <a:latin typeface="+mn-lt"/>
          <a:ea typeface="+mn-ea"/>
          <a:cs typeface="+mn-cs"/>
        </a:defRPr>
      </a:lvl1pPr>
      <a:lvl2pPr marL="688863" algn="l" defTabSz="1377726" rtl="0" eaLnBrk="1" latinLnBrk="0" hangingPunct="1">
        <a:defRPr sz="2712" kern="1200">
          <a:solidFill>
            <a:schemeClr val="tx1"/>
          </a:solidFill>
          <a:latin typeface="+mn-lt"/>
          <a:ea typeface="+mn-ea"/>
          <a:cs typeface="+mn-cs"/>
        </a:defRPr>
      </a:lvl2pPr>
      <a:lvl3pPr marL="1377726" algn="l" defTabSz="1377726" rtl="0" eaLnBrk="1" latinLnBrk="0" hangingPunct="1">
        <a:defRPr sz="2712" kern="1200">
          <a:solidFill>
            <a:schemeClr val="tx1"/>
          </a:solidFill>
          <a:latin typeface="+mn-lt"/>
          <a:ea typeface="+mn-ea"/>
          <a:cs typeface="+mn-cs"/>
        </a:defRPr>
      </a:lvl3pPr>
      <a:lvl4pPr marL="2066590" algn="l" defTabSz="1377726" rtl="0" eaLnBrk="1" latinLnBrk="0" hangingPunct="1">
        <a:defRPr sz="2712" kern="1200">
          <a:solidFill>
            <a:schemeClr val="tx1"/>
          </a:solidFill>
          <a:latin typeface="+mn-lt"/>
          <a:ea typeface="+mn-ea"/>
          <a:cs typeface="+mn-cs"/>
        </a:defRPr>
      </a:lvl4pPr>
      <a:lvl5pPr marL="2755453" algn="l" defTabSz="1377726" rtl="0" eaLnBrk="1" latinLnBrk="0" hangingPunct="1">
        <a:defRPr sz="2712" kern="1200">
          <a:solidFill>
            <a:schemeClr val="tx1"/>
          </a:solidFill>
          <a:latin typeface="+mn-lt"/>
          <a:ea typeface="+mn-ea"/>
          <a:cs typeface="+mn-cs"/>
        </a:defRPr>
      </a:lvl5pPr>
      <a:lvl6pPr marL="3444316" algn="l" defTabSz="1377726" rtl="0" eaLnBrk="1" latinLnBrk="0" hangingPunct="1">
        <a:defRPr sz="2712" kern="1200">
          <a:solidFill>
            <a:schemeClr val="tx1"/>
          </a:solidFill>
          <a:latin typeface="+mn-lt"/>
          <a:ea typeface="+mn-ea"/>
          <a:cs typeface="+mn-cs"/>
        </a:defRPr>
      </a:lvl6pPr>
      <a:lvl7pPr marL="4133179" algn="l" defTabSz="1377726" rtl="0" eaLnBrk="1" latinLnBrk="0" hangingPunct="1">
        <a:defRPr sz="2712" kern="1200">
          <a:solidFill>
            <a:schemeClr val="tx1"/>
          </a:solidFill>
          <a:latin typeface="+mn-lt"/>
          <a:ea typeface="+mn-ea"/>
          <a:cs typeface="+mn-cs"/>
        </a:defRPr>
      </a:lvl7pPr>
      <a:lvl8pPr marL="4822043" algn="l" defTabSz="1377726" rtl="0" eaLnBrk="1" latinLnBrk="0" hangingPunct="1">
        <a:defRPr sz="2712" kern="1200">
          <a:solidFill>
            <a:schemeClr val="tx1"/>
          </a:solidFill>
          <a:latin typeface="+mn-lt"/>
          <a:ea typeface="+mn-ea"/>
          <a:cs typeface="+mn-cs"/>
        </a:defRPr>
      </a:lvl8pPr>
      <a:lvl9pPr marL="5510906" algn="l" defTabSz="1377726" rtl="0" eaLnBrk="1" latinLnBrk="0" hangingPunct="1">
        <a:defRPr sz="27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1.png"/><Relationship Id="rId18" Type="http://schemas.openxmlformats.org/officeDocument/2006/relationships/image" Target="../media/image10.png"/><Relationship Id="rId26" Type="http://schemas.openxmlformats.org/officeDocument/2006/relationships/image" Target="../media/image8.png"/><Relationship Id="rId39" Type="http://schemas.openxmlformats.org/officeDocument/2006/relationships/image" Target="../media/image43.png"/><Relationship Id="rId21" Type="http://schemas.openxmlformats.org/officeDocument/2006/relationships/image" Target="../media/image27.png"/><Relationship Id="rId34" Type="http://schemas.openxmlformats.org/officeDocument/2006/relationships/image" Target="../media/image38.png"/><Relationship Id="rId42" Type="http://schemas.openxmlformats.org/officeDocument/2006/relationships/image" Target="../media/image46.png"/><Relationship Id="rId47" Type="http://schemas.openxmlformats.org/officeDocument/2006/relationships/image" Target="../media/image51.png"/><Relationship Id="rId50" Type="http://schemas.openxmlformats.org/officeDocument/2006/relationships/image" Target="../media/image54.png"/><Relationship Id="rId55" Type="http://schemas.openxmlformats.org/officeDocument/2006/relationships/image" Target="../media/image59.png"/><Relationship Id="rId63" Type="http://schemas.openxmlformats.org/officeDocument/2006/relationships/image" Target="../media/image66.png"/><Relationship Id="rId7" Type="http://schemas.openxmlformats.org/officeDocument/2006/relationships/image" Target="../media/image15.png"/><Relationship Id="rId2" Type="http://schemas.openxmlformats.org/officeDocument/2006/relationships/image" Target="../media/image3.png"/><Relationship Id="rId16" Type="http://schemas.openxmlformats.org/officeDocument/2006/relationships/image" Target="../media/image24.png"/><Relationship Id="rId20" Type="http://schemas.openxmlformats.org/officeDocument/2006/relationships/image" Target="../media/image26.png"/><Relationship Id="rId29" Type="http://schemas.openxmlformats.org/officeDocument/2006/relationships/image" Target="../media/image33.png"/><Relationship Id="rId41" Type="http://schemas.openxmlformats.org/officeDocument/2006/relationships/image" Target="../media/image45.png"/><Relationship Id="rId54" Type="http://schemas.openxmlformats.org/officeDocument/2006/relationships/image" Target="../media/image58.png"/><Relationship Id="rId62" Type="http://schemas.openxmlformats.org/officeDocument/2006/relationships/image" Target="../media/image6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24" Type="http://schemas.openxmlformats.org/officeDocument/2006/relationships/image" Target="../media/image30.png"/><Relationship Id="rId32" Type="http://schemas.openxmlformats.org/officeDocument/2006/relationships/image" Target="../media/image36.png"/><Relationship Id="rId37" Type="http://schemas.openxmlformats.org/officeDocument/2006/relationships/image" Target="../media/image41.png"/><Relationship Id="rId40" Type="http://schemas.openxmlformats.org/officeDocument/2006/relationships/image" Target="../media/image44.png"/><Relationship Id="rId45" Type="http://schemas.openxmlformats.org/officeDocument/2006/relationships/image" Target="../media/image49.png"/><Relationship Id="rId53" Type="http://schemas.openxmlformats.org/officeDocument/2006/relationships/image" Target="../media/image57.png"/><Relationship Id="rId58" Type="http://schemas.openxmlformats.org/officeDocument/2006/relationships/image" Target="../media/image7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23" Type="http://schemas.openxmlformats.org/officeDocument/2006/relationships/image" Target="../media/image29.png"/><Relationship Id="rId28" Type="http://schemas.openxmlformats.org/officeDocument/2006/relationships/image" Target="../media/image11.png"/><Relationship Id="rId36" Type="http://schemas.openxmlformats.org/officeDocument/2006/relationships/image" Target="../media/image40.png"/><Relationship Id="rId49" Type="http://schemas.openxmlformats.org/officeDocument/2006/relationships/image" Target="../media/image53.png"/><Relationship Id="rId57" Type="http://schemas.openxmlformats.org/officeDocument/2006/relationships/image" Target="../media/image61.png"/><Relationship Id="rId61" Type="http://schemas.openxmlformats.org/officeDocument/2006/relationships/image" Target="../media/image64.png"/><Relationship Id="rId10" Type="http://schemas.openxmlformats.org/officeDocument/2006/relationships/image" Target="../media/image18.png"/><Relationship Id="rId19" Type="http://schemas.openxmlformats.org/officeDocument/2006/relationships/image" Target="../media/image25.png"/><Relationship Id="rId31" Type="http://schemas.openxmlformats.org/officeDocument/2006/relationships/image" Target="../media/image35.png"/><Relationship Id="rId44" Type="http://schemas.openxmlformats.org/officeDocument/2006/relationships/image" Target="../media/image48.png"/><Relationship Id="rId52" Type="http://schemas.openxmlformats.org/officeDocument/2006/relationships/image" Target="../media/image56.png"/><Relationship Id="rId60" Type="http://schemas.openxmlformats.org/officeDocument/2006/relationships/image" Target="../media/image63.png"/><Relationship Id="rId65" Type="http://schemas.openxmlformats.org/officeDocument/2006/relationships/image" Target="../media/image68.png"/><Relationship Id="rId4" Type="http://schemas.openxmlformats.org/officeDocument/2006/relationships/image" Target="../media/image9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Relationship Id="rId22" Type="http://schemas.openxmlformats.org/officeDocument/2006/relationships/image" Target="../media/image28.png"/><Relationship Id="rId27" Type="http://schemas.openxmlformats.org/officeDocument/2006/relationships/image" Target="../media/image32.png"/><Relationship Id="rId30" Type="http://schemas.openxmlformats.org/officeDocument/2006/relationships/image" Target="../media/image34.png"/><Relationship Id="rId35" Type="http://schemas.openxmlformats.org/officeDocument/2006/relationships/image" Target="../media/image39.png"/><Relationship Id="rId43" Type="http://schemas.openxmlformats.org/officeDocument/2006/relationships/image" Target="../media/image47.png"/><Relationship Id="rId48" Type="http://schemas.openxmlformats.org/officeDocument/2006/relationships/image" Target="../media/image52.png"/><Relationship Id="rId56" Type="http://schemas.openxmlformats.org/officeDocument/2006/relationships/image" Target="../media/image60.png"/><Relationship Id="rId64" Type="http://schemas.openxmlformats.org/officeDocument/2006/relationships/image" Target="../media/image67.png"/><Relationship Id="rId8" Type="http://schemas.openxmlformats.org/officeDocument/2006/relationships/image" Target="../media/image16.png"/><Relationship Id="rId51" Type="http://schemas.openxmlformats.org/officeDocument/2006/relationships/image" Target="../media/image55.png"/><Relationship Id="rId3" Type="http://schemas.openxmlformats.org/officeDocument/2006/relationships/image" Target="../media/image4.png"/><Relationship Id="rId12" Type="http://schemas.openxmlformats.org/officeDocument/2006/relationships/image" Target="../media/image20.png"/><Relationship Id="rId17" Type="http://schemas.openxmlformats.org/officeDocument/2006/relationships/image" Target="../media/image12.png"/><Relationship Id="rId25" Type="http://schemas.openxmlformats.org/officeDocument/2006/relationships/image" Target="../media/image31.png"/><Relationship Id="rId33" Type="http://schemas.openxmlformats.org/officeDocument/2006/relationships/image" Target="../media/image37.png"/><Relationship Id="rId38" Type="http://schemas.openxmlformats.org/officeDocument/2006/relationships/image" Target="../media/image42.png"/><Relationship Id="rId46" Type="http://schemas.openxmlformats.org/officeDocument/2006/relationships/image" Target="../media/image50.png"/><Relationship Id="rId59" Type="http://schemas.openxmlformats.org/officeDocument/2006/relationships/image" Target="../media/image6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69.png"/><Relationship Id="rId7" Type="http://schemas.openxmlformats.org/officeDocument/2006/relationships/image" Target="../media/image11.png"/><Relationship Id="rId12" Type="http://schemas.openxmlformats.org/officeDocument/2006/relationships/image" Target="../media/image3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11" Type="http://schemas.openxmlformats.org/officeDocument/2006/relationships/image" Target="../media/image68.png"/><Relationship Id="rId5" Type="http://schemas.openxmlformats.org/officeDocument/2006/relationships/image" Target="../media/image22.png"/><Relationship Id="rId10" Type="http://schemas.openxmlformats.org/officeDocument/2006/relationships/image" Target="../media/image65.png"/><Relationship Id="rId4" Type="http://schemas.openxmlformats.org/officeDocument/2006/relationships/image" Target="../media/image26.png"/><Relationship Id="rId9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idx="4294967295"/>
          </p:nvPr>
        </p:nvSpPr>
        <p:spPr>
          <a:xfrm>
            <a:off x="765080" y="1664390"/>
            <a:ext cx="11544151" cy="7608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sv-SE" sz="7200" dirty="0" smtClean="0"/>
              <a:t>Flygfoto med symboler</a:t>
            </a:r>
            <a:endParaRPr lang="sv-SE" sz="6600" dirty="0"/>
          </a:p>
        </p:txBody>
      </p:sp>
      <p:sp>
        <p:nvSpPr>
          <p:cNvPr id="5" name="textruta 4"/>
          <p:cNvSpPr txBox="1"/>
          <p:nvPr/>
        </p:nvSpPr>
        <p:spPr>
          <a:xfrm>
            <a:off x="866598" y="549298"/>
            <a:ext cx="1280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Skriv här namnet på verksamheten</a:t>
            </a:r>
            <a:endParaRPr lang="sv-SE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979517" y="9513627"/>
            <a:ext cx="302098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sv-SE" dirty="0" smtClean="0"/>
              <a:t>Skriv här adressen till verksamheten</a:t>
            </a:r>
            <a:endParaRPr lang="sv-SE" dirty="0"/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979516" y="9775347"/>
            <a:ext cx="465610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sv-SE" dirty="0" smtClean="0"/>
              <a:t>Här ska datumet stå då insatsplanen senast blivit uppdaterad</a:t>
            </a:r>
            <a:endParaRPr lang="sv-SE" dirty="0"/>
          </a:p>
        </p:txBody>
      </p:sp>
      <p:pic>
        <p:nvPicPr>
          <p:cNvPr id="39" name="Bildobjekt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484">
            <a:off x="13133630" y="1806328"/>
            <a:ext cx="667513" cy="914402"/>
          </a:xfrm>
          <a:prstGeom prst="rect">
            <a:avLst/>
          </a:prstGeom>
        </p:spPr>
      </p:pic>
      <p:pic>
        <p:nvPicPr>
          <p:cNvPr id="8" name="Bildobjekt 129" descr="Nyckelskåp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0723" y="6573339"/>
            <a:ext cx="250825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38" descr="Centralappara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0723" y="6998022"/>
            <a:ext cx="25241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12921959" y="5181162"/>
            <a:ext cx="2340000" cy="285707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sv-SE" dirty="0"/>
              <a:t>Insatsplanens placering</a:t>
            </a: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12901746" y="5643265"/>
            <a:ext cx="2597048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Huvudangreppsväg</a:t>
            </a:r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12898928" y="6560722"/>
            <a:ext cx="2528043" cy="28382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Nyckelskåp</a:t>
            </a: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12893329" y="7006065"/>
            <a:ext cx="2555177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Centralapparat</a:t>
            </a: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12908307" y="6087696"/>
            <a:ext cx="1968155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A</a:t>
            </a:r>
            <a:r>
              <a:rPr lang="sv-SE" dirty="0" smtClean="0"/>
              <a:t>ngreppsväg </a:t>
            </a:r>
            <a:r>
              <a:rPr lang="sv-SE" dirty="0"/>
              <a:t>- Utifrån</a:t>
            </a:r>
          </a:p>
        </p:txBody>
      </p:sp>
      <p:pic>
        <p:nvPicPr>
          <p:cNvPr id="15" name="Bildobjekt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4460" y="6180816"/>
            <a:ext cx="408561" cy="157336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0723" y="5703095"/>
            <a:ext cx="402298" cy="154923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0439" y="5174929"/>
            <a:ext cx="353569" cy="252985"/>
          </a:xfrm>
          <a:prstGeom prst="rect">
            <a:avLst/>
          </a:prstGeom>
        </p:spPr>
      </p:pic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12916248" y="7358976"/>
            <a:ext cx="2528587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Brandpost</a:t>
            </a:r>
          </a:p>
        </p:txBody>
      </p:sp>
      <p:pic>
        <p:nvPicPr>
          <p:cNvPr id="19" name="Bildobjekt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0723" y="7385327"/>
            <a:ext cx="252985" cy="252985"/>
          </a:xfrm>
          <a:prstGeom prst="rect">
            <a:avLst/>
          </a:prstGeom>
        </p:spPr>
      </p:pic>
      <p:pic>
        <p:nvPicPr>
          <p:cNvPr id="20" name="Picture 1054" descr="Stigarledning-Matni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0723" y="7783210"/>
            <a:ext cx="25241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12908053" y="7751554"/>
            <a:ext cx="2546984" cy="29108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Stigarledning </a:t>
            </a:r>
            <a:r>
              <a:rPr lang="sv-SE" dirty="0" smtClean="0"/>
              <a:t>matning</a:t>
            </a:r>
            <a:endParaRPr lang="sv-SE" dirty="0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12928221" y="8149747"/>
            <a:ext cx="2666208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Brytpunkt</a:t>
            </a:r>
          </a:p>
        </p:txBody>
      </p:sp>
      <p:pic>
        <p:nvPicPr>
          <p:cNvPr id="23" name="Bildobjekt 2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6407" y="8174699"/>
            <a:ext cx="252985" cy="252985"/>
          </a:xfrm>
          <a:prstGeom prst="rect">
            <a:avLst/>
          </a:prstGeom>
        </p:spPr>
      </p:pic>
      <p:pic>
        <p:nvPicPr>
          <p:cNvPr id="25" name="Bildobjekt 2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6406" y="9004333"/>
            <a:ext cx="252985" cy="252985"/>
          </a:xfrm>
          <a:prstGeom prst="rect">
            <a:avLst/>
          </a:prstGeom>
        </p:spPr>
      </p:pic>
      <p:sp>
        <p:nvSpPr>
          <p:cNvPr id="29" name="Text Box 20"/>
          <p:cNvSpPr txBox="1">
            <a:spLocks noChangeArrowheads="1"/>
          </p:cNvSpPr>
          <p:nvPr/>
        </p:nvSpPr>
        <p:spPr bwMode="auto">
          <a:xfrm>
            <a:off x="12891733" y="9004333"/>
            <a:ext cx="1949104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 smtClean="0"/>
              <a:t>Varning – Särskilda risker</a:t>
            </a:r>
            <a:endParaRPr lang="sv-SE" dirty="0"/>
          </a:p>
        </p:txBody>
      </p: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12901621" y="8568804"/>
            <a:ext cx="2666208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Grind</a:t>
            </a:r>
          </a:p>
        </p:txBody>
      </p:sp>
      <p:pic>
        <p:nvPicPr>
          <p:cNvPr id="31" name="Bildobjekt 158" descr="Grind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6406" y="8602856"/>
            <a:ext cx="250825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307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11074400" y="9739554"/>
            <a:ext cx="3687763" cy="593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sv-SE" sz="1400" dirty="0">
                <a:solidFill>
                  <a:schemeClr val="bg1"/>
                </a:solidFill>
              </a:rPr>
              <a:t>Risker &amp; Taktik</a:t>
            </a:r>
          </a:p>
          <a:p>
            <a:pPr algn="r" eaLnBrk="1" hangingPunct="1"/>
            <a:r>
              <a:rPr lang="sv-SE" sz="1800" dirty="0">
                <a:solidFill>
                  <a:schemeClr val="bg1"/>
                </a:solidFill>
              </a:rPr>
              <a:t>Flik </a:t>
            </a:r>
            <a:r>
              <a:rPr lang="sv-SE" sz="1800" dirty="0" smtClean="0">
                <a:solidFill>
                  <a:schemeClr val="bg1"/>
                </a:solidFill>
              </a:rPr>
              <a:t>5 </a:t>
            </a:r>
            <a:r>
              <a:rPr lang="sv-SE" sz="1800" dirty="0">
                <a:solidFill>
                  <a:schemeClr val="bg1"/>
                </a:solidFill>
              </a:rPr>
              <a:t>/ Blad 9</a:t>
            </a: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275771" y="241747"/>
            <a:ext cx="2673374" cy="36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0090" tIns="70045" rIns="140090" bIns="70045"/>
          <a:lstStyle/>
          <a:p>
            <a:pPr marL="523875" indent="-523875" defTabSz="1400175">
              <a:lnSpc>
                <a:spcPct val="90000"/>
              </a:lnSpc>
              <a:spcBef>
                <a:spcPct val="20000"/>
              </a:spcBef>
            </a:pPr>
            <a:r>
              <a:rPr lang="sv-SE" sz="2000" b="1" dirty="0" smtClean="0">
                <a:solidFill>
                  <a:srgbClr val="000000"/>
                </a:solidFill>
              </a:rPr>
              <a:t>Risker och Taktik</a:t>
            </a:r>
            <a:endParaRPr lang="sv-SE" sz="3500" b="1" dirty="0">
              <a:solidFill>
                <a:srgbClr val="000000"/>
              </a:solidFill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275771" y="691544"/>
            <a:ext cx="6686168" cy="3409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sz="1400" b="1" u="sng" dirty="0" smtClean="0">
                <a:solidFill>
                  <a:srgbClr val="000000"/>
                </a:solidFill>
              </a:rPr>
              <a:t>Namn på aktuell byggnad</a:t>
            </a:r>
            <a:endParaRPr lang="sv-SE" sz="1400" b="1" u="sng" dirty="0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sv-SE" b="1" dirty="0">
                <a:solidFill>
                  <a:srgbClr val="000000"/>
                </a:solidFill>
              </a:rPr>
              <a:t>Risker:</a:t>
            </a:r>
            <a:r>
              <a:rPr lang="sv-SE" dirty="0">
                <a:solidFill>
                  <a:srgbClr val="000000"/>
                </a:solidFill>
              </a:rPr>
              <a:t> </a:t>
            </a:r>
            <a:endParaRPr lang="sv-SE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sv-SE" dirty="0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sv-SE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sv-SE" b="1" dirty="0" smtClean="0"/>
              <a:t>Åtgärder</a:t>
            </a:r>
            <a:r>
              <a:rPr lang="sv-SE" dirty="0"/>
              <a:t>: </a:t>
            </a:r>
            <a:endParaRPr lang="sv-SE" dirty="0" smtClean="0"/>
          </a:p>
          <a:p>
            <a:pPr eaLnBrk="1" hangingPunct="1">
              <a:spcBef>
                <a:spcPct val="50000"/>
              </a:spcBef>
            </a:pPr>
            <a:endParaRPr lang="sv-SE" dirty="0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sv-SE" sz="1400" b="1" u="sng" dirty="0" smtClean="0">
                <a:solidFill>
                  <a:srgbClr val="000000"/>
                </a:solidFill>
              </a:rPr>
              <a:t>Namn på aktuell byggnad</a:t>
            </a:r>
            <a:endParaRPr lang="sv-SE" sz="1400" b="1" u="sng" dirty="0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sv-SE" b="1" dirty="0" smtClean="0">
                <a:solidFill>
                  <a:srgbClr val="000000"/>
                </a:solidFill>
              </a:rPr>
              <a:t>Risker:</a:t>
            </a:r>
          </a:p>
          <a:p>
            <a:pPr eaLnBrk="1" hangingPunct="1">
              <a:spcBef>
                <a:spcPct val="50000"/>
              </a:spcBef>
            </a:pPr>
            <a:endParaRPr lang="sv-SE" b="1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sv-SE" b="1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sv-SE" b="1" dirty="0" smtClean="0">
                <a:solidFill>
                  <a:srgbClr val="000000"/>
                </a:solidFill>
              </a:rPr>
              <a:t>Åtgärder</a:t>
            </a:r>
            <a:r>
              <a:rPr lang="sv-SE" b="1" dirty="0">
                <a:solidFill>
                  <a:srgbClr val="000000"/>
                </a:solidFill>
              </a:rPr>
              <a:t>: </a:t>
            </a:r>
            <a:endParaRPr lang="sv-SE" b="1" dirty="0" smtClean="0">
              <a:solidFill>
                <a:srgbClr val="000000"/>
              </a:solidFill>
            </a:endParaRPr>
          </a:p>
          <a:p>
            <a:pPr marL="171450" indent="-17145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471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45"/>
          <p:cNvSpPr>
            <a:spLocks noChangeArrowheads="1"/>
          </p:cNvSpPr>
          <p:nvPr/>
        </p:nvSpPr>
        <p:spPr bwMode="auto">
          <a:xfrm>
            <a:off x="595086" y="1020876"/>
            <a:ext cx="2830285" cy="399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0090" tIns="70045" rIns="140090" bIns="70045"/>
          <a:lstStyle/>
          <a:p>
            <a:pPr marL="523875" indent="-523875" defTabSz="1400175">
              <a:lnSpc>
                <a:spcPct val="90000"/>
              </a:lnSpc>
              <a:spcBef>
                <a:spcPct val="20000"/>
              </a:spcBef>
            </a:pPr>
            <a:r>
              <a:rPr lang="sv-SE" sz="2000" b="1" dirty="0">
                <a:latin typeface="Arial" panose="020B0604020202020204" pitchFamily="34" charset="0"/>
                <a:cs typeface="Arial" panose="020B0604020202020204" pitchFamily="34" charset="0"/>
              </a:rPr>
              <a:t>Innehållsförteckning</a:t>
            </a:r>
            <a:r>
              <a:rPr lang="sv-SE" sz="35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graphicFrame>
        <p:nvGraphicFramePr>
          <p:cNvPr id="5" name="Group 63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5322442"/>
              </p:ext>
            </p:extLst>
          </p:nvPr>
        </p:nvGraphicFramePr>
        <p:xfrm>
          <a:off x="595086" y="1420019"/>
          <a:ext cx="6566109" cy="7522810"/>
        </p:xfrm>
        <a:graphic>
          <a:graphicData uri="http://schemas.openxmlformats.org/drawingml/2006/table">
            <a:tbl>
              <a:tblPr/>
              <a:tblGrid>
                <a:gridCol w="41532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995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53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0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42779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Plan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Flik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Blad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4440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Innehållsförteckning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2779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Symbolförteckning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4440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Objektsinformation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4440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Situationsritning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2779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Byggnadsritning för aktuell byggnad</a:t>
                      </a:r>
                      <a:endParaRPr kumimoji="0" lang="sv-SE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6109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Planritning för aktuell byggnad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2779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Planritning för aktuell byggnad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4440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Avstängningar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2779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Risker och Taktik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4440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2779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44440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44440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44440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342779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342779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342779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347771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342779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322810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322810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</a:tbl>
          </a:graphicData>
        </a:graphic>
      </p:graphicFrame>
      <p:graphicFrame>
        <p:nvGraphicFramePr>
          <p:cNvPr id="6" name="Group 64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4278538"/>
              </p:ext>
            </p:extLst>
          </p:nvPr>
        </p:nvGraphicFramePr>
        <p:xfrm>
          <a:off x="7529729" y="1420020"/>
          <a:ext cx="6636214" cy="7543413"/>
        </p:xfrm>
        <a:graphic>
          <a:graphicData uri="http://schemas.openxmlformats.org/drawingml/2006/table">
            <a:tbl>
              <a:tblPr/>
              <a:tblGrid>
                <a:gridCol w="38931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366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5303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5338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43410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Plan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Flik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Blad</a:t>
                      </a: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3410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3410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1753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1753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5066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3410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1753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1753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1753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6724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0089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43410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41753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43410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343410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341753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343410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343410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341753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343410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343410">
                <a:tc>
                  <a:txBody>
                    <a:bodyPr/>
                    <a:lstStyle/>
                    <a:p>
                      <a:pPr marL="0" marR="0" lvl="0" indent="0" algn="l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0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489" marR="98489" marT="51215" marB="512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1074400" y="9739554"/>
            <a:ext cx="3687763" cy="593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064" tIns="50032" rIns="100064" bIns="50032">
            <a:spAutoFit/>
          </a:bodyPr>
          <a:lstStyle/>
          <a:p>
            <a:pPr algn="r" defTabSz="1400175"/>
            <a:r>
              <a:rPr lang="sv-S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Innehållsförteckning</a:t>
            </a:r>
          </a:p>
          <a:p>
            <a:pPr algn="r" defTabSz="1400175"/>
            <a:r>
              <a:rPr lang="sv-SE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Flik 1 / Blad 1</a:t>
            </a:r>
          </a:p>
        </p:txBody>
      </p:sp>
    </p:spTree>
    <p:extLst>
      <p:ext uri="{BB962C8B-B14F-4D97-AF65-F5344CB8AC3E}">
        <p14:creationId xmlns:p14="http://schemas.microsoft.com/office/powerpoint/2010/main" val="200256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29" descr="Nyckelskå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25" y="3422964"/>
            <a:ext cx="250825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38" descr="Centralappara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654" y="3903025"/>
            <a:ext cx="25241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054" descr="Stigarledning-Matni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34" y="6143048"/>
            <a:ext cx="25241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55" descr="Stigarledning-Utta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22" y="5685510"/>
            <a:ext cx="249237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67" descr="RL-Mark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41" y="8936511"/>
            <a:ext cx="252412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68" descr="RL-Au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77" y="8009258"/>
            <a:ext cx="252412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72" descr="RL-Do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12" y="8465865"/>
            <a:ext cx="25241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36" descr="Brandförsvarstablå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11" y="4818355"/>
            <a:ext cx="252412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39" descr="Anslutning_Skum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87" y="7065082"/>
            <a:ext cx="25241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40" descr="Röklucka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78" y="7546223"/>
            <a:ext cx="25241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4366150" y="2045045"/>
            <a:ext cx="2666208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Antal våningsplan</a:t>
            </a: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4346338" y="2499442"/>
            <a:ext cx="2666208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Skyddsvärt objekt</a:t>
            </a: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4338041" y="2970956"/>
            <a:ext cx="2666208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Gas-släckanläggning</a:t>
            </a:r>
            <a:endParaRPr lang="sv-SE" i="1" dirty="0"/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4327954" y="3378980"/>
            <a:ext cx="2666208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Sprinklercentral, vatten</a:t>
            </a: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4332471" y="3852156"/>
            <a:ext cx="2666208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Uppställningsplats motorspruta</a:t>
            </a: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4332994" y="4316113"/>
            <a:ext cx="2666208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Uppställningsplats höjdfordon</a:t>
            </a: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4346724" y="4641844"/>
            <a:ext cx="2666208" cy="47037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Mötesplats där personal möter räddningstjänsten</a:t>
            </a: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4320577" y="5230429"/>
            <a:ext cx="2666208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Räddningshiss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4327620" y="5631789"/>
            <a:ext cx="2666208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Tillträde förbjudet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4320577" y="6108064"/>
            <a:ext cx="2666208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Grind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4323640" y="6572549"/>
            <a:ext cx="2666208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Brytpunkt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4318170" y="7026910"/>
            <a:ext cx="2666208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Ledningsplats</a:t>
            </a: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4309451" y="7500727"/>
            <a:ext cx="2666208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Återsamlingsplats</a:t>
            </a: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4308306" y="7968321"/>
            <a:ext cx="2666208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Frånskiljning elektricitet</a:t>
            </a:r>
          </a:p>
        </p:txBody>
      </p: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4292199" y="8404868"/>
            <a:ext cx="2666208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1" indent="0" eaLnBrk="1" hangingPunct="1">
              <a:spcBef>
                <a:spcPct val="50000"/>
              </a:spcBef>
            </a:pPr>
            <a:r>
              <a:rPr lang="sv-SE" dirty="0"/>
              <a:t>Säkerhetsbrytare för </a:t>
            </a:r>
            <a:r>
              <a:rPr lang="sv-SE" dirty="0" smtClean="0"/>
              <a:t>solceller</a:t>
            </a:r>
            <a:endParaRPr lang="sv-SE" dirty="0"/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7965162" y="1555089"/>
            <a:ext cx="2340000" cy="285707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Brandcellsgräns EI120</a:t>
            </a:r>
          </a:p>
        </p:txBody>
      </p:sp>
      <p:sp>
        <p:nvSpPr>
          <p:cNvPr id="28" name="Text Box 20"/>
          <p:cNvSpPr txBox="1">
            <a:spLocks noChangeArrowheads="1"/>
          </p:cNvSpPr>
          <p:nvPr/>
        </p:nvSpPr>
        <p:spPr bwMode="auto">
          <a:xfrm>
            <a:off x="11529110" y="1075789"/>
            <a:ext cx="2340000" cy="285707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 smtClean="0"/>
              <a:t>Kulvert</a:t>
            </a:r>
            <a:endParaRPr lang="sv-SE" dirty="0"/>
          </a:p>
        </p:txBody>
      </p:sp>
      <p:sp>
        <p:nvSpPr>
          <p:cNvPr id="29" name="Text Box 20"/>
          <p:cNvSpPr txBox="1">
            <a:spLocks noChangeArrowheads="1"/>
          </p:cNvSpPr>
          <p:nvPr/>
        </p:nvSpPr>
        <p:spPr bwMode="auto">
          <a:xfrm>
            <a:off x="7962413" y="2029333"/>
            <a:ext cx="2340000" cy="285707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Brandcellsgräns EI60</a:t>
            </a:r>
          </a:p>
        </p:txBody>
      </p: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7941743" y="2504167"/>
            <a:ext cx="2340000" cy="285707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Brandcellsgräns EI30</a:t>
            </a:r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auto">
          <a:xfrm>
            <a:off x="7931444" y="2981860"/>
            <a:ext cx="2340000" cy="285707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 smtClean="0"/>
              <a:t>Räddningsväg/</a:t>
            </a:r>
            <a:r>
              <a:rPr lang="sv-SE" dirty="0" err="1" smtClean="0"/>
              <a:t>brandväg</a:t>
            </a:r>
            <a:endParaRPr lang="sv-SE" dirty="0"/>
          </a:p>
        </p:txBody>
      </p:sp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7938899" y="3336014"/>
            <a:ext cx="2340000" cy="285707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Laser</a:t>
            </a:r>
          </a:p>
        </p:txBody>
      </p:sp>
      <p:sp>
        <p:nvSpPr>
          <p:cNvPr id="33" name="Text Box 20"/>
          <p:cNvSpPr txBox="1">
            <a:spLocks noChangeArrowheads="1"/>
          </p:cNvSpPr>
          <p:nvPr/>
        </p:nvSpPr>
        <p:spPr bwMode="auto">
          <a:xfrm>
            <a:off x="7936572" y="3838922"/>
            <a:ext cx="2340000" cy="285707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Högspänning</a:t>
            </a:r>
          </a:p>
        </p:txBody>
      </p:sp>
      <p:sp>
        <p:nvSpPr>
          <p:cNvPr id="34" name="Text Box 20"/>
          <p:cNvSpPr txBox="1">
            <a:spLocks noChangeArrowheads="1"/>
          </p:cNvSpPr>
          <p:nvPr/>
        </p:nvSpPr>
        <p:spPr bwMode="auto">
          <a:xfrm>
            <a:off x="7938899" y="4307206"/>
            <a:ext cx="2340000" cy="285707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ATEX- och EX-klassat område</a:t>
            </a:r>
          </a:p>
        </p:txBody>
      </p: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7937863" y="4744320"/>
            <a:ext cx="2340000" cy="285707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Varning 1</a:t>
            </a:r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7946401" y="5211792"/>
            <a:ext cx="2340000" cy="285707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Varning 2</a:t>
            </a:r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7923414" y="8412588"/>
            <a:ext cx="2340000" cy="285707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Avstängningsventil övrigt</a:t>
            </a:r>
          </a:p>
        </p:txBody>
      </p:sp>
      <p:sp>
        <p:nvSpPr>
          <p:cNvPr id="38" name="Text Box 20"/>
          <p:cNvSpPr txBox="1">
            <a:spLocks noChangeArrowheads="1"/>
          </p:cNvSpPr>
          <p:nvPr/>
        </p:nvSpPr>
        <p:spPr bwMode="auto">
          <a:xfrm>
            <a:off x="7912603" y="8895955"/>
            <a:ext cx="2340000" cy="285707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Avstängningsventil övrigt</a:t>
            </a:r>
          </a:p>
        </p:txBody>
      </p:sp>
      <p:sp>
        <p:nvSpPr>
          <p:cNvPr id="39" name="Text Box 20"/>
          <p:cNvSpPr txBox="1">
            <a:spLocks noChangeArrowheads="1"/>
          </p:cNvSpPr>
          <p:nvPr/>
        </p:nvSpPr>
        <p:spPr bwMode="auto">
          <a:xfrm>
            <a:off x="11491083" y="2018704"/>
            <a:ext cx="2844015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dirty="0"/>
              <a:t>Klass 1, Explosiva ämnen och föremål</a:t>
            </a:r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993861" y="1114615"/>
            <a:ext cx="2340000" cy="285707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sv-SE" dirty="0"/>
              <a:t>Insatsplanens placering</a:t>
            </a:r>
          </a:p>
        </p:txBody>
      </p:sp>
      <p:sp>
        <p:nvSpPr>
          <p:cNvPr id="41" name="Text Box 20"/>
          <p:cNvSpPr txBox="1">
            <a:spLocks noChangeArrowheads="1"/>
          </p:cNvSpPr>
          <p:nvPr/>
        </p:nvSpPr>
        <p:spPr bwMode="auto">
          <a:xfrm>
            <a:off x="991010" y="2507954"/>
            <a:ext cx="2558238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Angreppsväg - Inifrån</a:t>
            </a:r>
          </a:p>
        </p:txBody>
      </p:sp>
      <p:sp>
        <p:nvSpPr>
          <p:cNvPr id="42" name="Text Box 20"/>
          <p:cNvSpPr txBox="1">
            <a:spLocks noChangeArrowheads="1"/>
          </p:cNvSpPr>
          <p:nvPr/>
        </p:nvSpPr>
        <p:spPr bwMode="auto">
          <a:xfrm>
            <a:off x="992698" y="1576718"/>
            <a:ext cx="2597048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Huvudangreppsväg</a:t>
            </a:r>
          </a:p>
        </p:txBody>
      </p:sp>
      <p:sp>
        <p:nvSpPr>
          <p:cNvPr id="43" name="Text Box 20"/>
          <p:cNvSpPr txBox="1">
            <a:spLocks noChangeArrowheads="1"/>
          </p:cNvSpPr>
          <p:nvPr/>
        </p:nvSpPr>
        <p:spPr bwMode="auto">
          <a:xfrm>
            <a:off x="992541" y="2968046"/>
            <a:ext cx="2555176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Angreppsväg - Tak</a:t>
            </a:r>
          </a:p>
        </p:txBody>
      </p:sp>
      <p:sp>
        <p:nvSpPr>
          <p:cNvPr id="44" name="Text Box 20"/>
          <p:cNvSpPr txBox="1">
            <a:spLocks noChangeArrowheads="1"/>
          </p:cNvSpPr>
          <p:nvPr/>
        </p:nvSpPr>
        <p:spPr bwMode="auto">
          <a:xfrm>
            <a:off x="980929" y="3372572"/>
            <a:ext cx="2528043" cy="28382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Nyckelskåp</a:t>
            </a:r>
          </a:p>
        </p:txBody>
      </p:sp>
      <p:sp>
        <p:nvSpPr>
          <p:cNvPr id="45" name="Text Box 20"/>
          <p:cNvSpPr txBox="1">
            <a:spLocks noChangeArrowheads="1"/>
          </p:cNvSpPr>
          <p:nvPr/>
        </p:nvSpPr>
        <p:spPr bwMode="auto">
          <a:xfrm>
            <a:off x="973991" y="3850432"/>
            <a:ext cx="2555177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Centralapparat</a:t>
            </a:r>
          </a:p>
        </p:txBody>
      </p:sp>
      <p:sp>
        <p:nvSpPr>
          <p:cNvPr id="46" name="Text Box 20"/>
          <p:cNvSpPr txBox="1">
            <a:spLocks noChangeArrowheads="1"/>
          </p:cNvSpPr>
          <p:nvPr/>
        </p:nvSpPr>
        <p:spPr bwMode="auto">
          <a:xfrm>
            <a:off x="970066" y="4316736"/>
            <a:ext cx="2496222" cy="28712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Undercentral</a:t>
            </a:r>
          </a:p>
        </p:txBody>
      </p:sp>
      <p:sp>
        <p:nvSpPr>
          <p:cNvPr id="47" name="Text Box 20"/>
          <p:cNvSpPr txBox="1">
            <a:spLocks noChangeArrowheads="1"/>
          </p:cNvSpPr>
          <p:nvPr/>
        </p:nvSpPr>
        <p:spPr bwMode="auto">
          <a:xfrm>
            <a:off x="964489" y="4765448"/>
            <a:ext cx="2528586" cy="29008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Brandförsvarstablå</a:t>
            </a:r>
          </a:p>
        </p:txBody>
      </p:sp>
      <p:sp>
        <p:nvSpPr>
          <p:cNvPr id="48" name="Text Box 20"/>
          <p:cNvSpPr txBox="1">
            <a:spLocks noChangeArrowheads="1"/>
          </p:cNvSpPr>
          <p:nvPr/>
        </p:nvSpPr>
        <p:spPr bwMode="auto">
          <a:xfrm>
            <a:off x="953842" y="5242152"/>
            <a:ext cx="2528587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Brandpost</a:t>
            </a:r>
          </a:p>
        </p:txBody>
      </p:sp>
      <p:sp>
        <p:nvSpPr>
          <p:cNvPr id="49" name="Text Box 20"/>
          <p:cNvSpPr txBox="1">
            <a:spLocks noChangeArrowheads="1"/>
          </p:cNvSpPr>
          <p:nvPr/>
        </p:nvSpPr>
        <p:spPr bwMode="auto">
          <a:xfrm>
            <a:off x="952643" y="5629741"/>
            <a:ext cx="2546984" cy="29108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Stigarledning uttag</a:t>
            </a:r>
          </a:p>
        </p:txBody>
      </p:sp>
      <p:sp>
        <p:nvSpPr>
          <p:cNvPr id="50" name="Text Box 20"/>
          <p:cNvSpPr txBox="1">
            <a:spLocks noChangeArrowheads="1"/>
          </p:cNvSpPr>
          <p:nvPr/>
        </p:nvSpPr>
        <p:spPr bwMode="auto">
          <a:xfrm>
            <a:off x="954152" y="7030458"/>
            <a:ext cx="2540608" cy="29129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Anslutningsdon för skum</a:t>
            </a:r>
          </a:p>
        </p:txBody>
      </p:sp>
      <p:sp>
        <p:nvSpPr>
          <p:cNvPr id="51" name="Text Box 20"/>
          <p:cNvSpPr txBox="1">
            <a:spLocks noChangeArrowheads="1"/>
          </p:cNvSpPr>
          <p:nvPr/>
        </p:nvSpPr>
        <p:spPr bwMode="auto">
          <a:xfrm>
            <a:off x="954089" y="7487417"/>
            <a:ext cx="2566724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Röklucka</a:t>
            </a:r>
          </a:p>
        </p:txBody>
      </p:sp>
      <p:sp>
        <p:nvSpPr>
          <p:cNvPr id="52" name="Text Box 20"/>
          <p:cNvSpPr txBox="1">
            <a:spLocks noChangeArrowheads="1"/>
          </p:cNvSpPr>
          <p:nvPr/>
        </p:nvSpPr>
        <p:spPr bwMode="auto">
          <a:xfrm>
            <a:off x="952477" y="7946316"/>
            <a:ext cx="2566724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Röklucka, automatisk öppning</a:t>
            </a:r>
          </a:p>
        </p:txBody>
      </p:sp>
      <p:sp>
        <p:nvSpPr>
          <p:cNvPr id="53" name="Text Box 20"/>
          <p:cNvSpPr txBox="1">
            <a:spLocks noChangeArrowheads="1"/>
          </p:cNvSpPr>
          <p:nvPr/>
        </p:nvSpPr>
        <p:spPr bwMode="auto">
          <a:xfrm>
            <a:off x="946112" y="8429687"/>
            <a:ext cx="2588922" cy="28795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Don för öppning av röklucka</a:t>
            </a:r>
          </a:p>
        </p:txBody>
      </p:sp>
      <p:sp>
        <p:nvSpPr>
          <p:cNvPr id="54" name="Text Box 20"/>
          <p:cNvSpPr txBox="1">
            <a:spLocks noChangeArrowheads="1"/>
          </p:cNvSpPr>
          <p:nvPr/>
        </p:nvSpPr>
        <p:spPr bwMode="auto">
          <a:xfrm>
            <a:off x="939421" y="8884408"/>
            <a:ext cx="2555177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Röklucka i mark</a:t>
            </a:r>
          </a:p>
        </p:txBody>
      </p:sp>
      <p:sp>
        <p:nvSpPr>
          <p:cNvPr id="55" name="Text Box 20"/>
          <p:cNvSpPr txBox="1">
            <a:spLocks noChangeArrowheads="1"/>
          </p:cNvSpPr>
          <p:nvPr/>
        </p:nvSpPr>
        <p:spPr bwMode="auto">
          <a:xfrm>
            <a:off x="933374" y="9364699"/>
            <a:ext cx="2582797" cy="29363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Brandgasfläkt</a:t>
            </a:r>
          </a:p>
        </p:txBody>
      </p:sp>
      <p:sp>
        <p:nvSpPr>
          <p:cNvPr id="56" name="Text Box 20"/>
          <p:cNvSpPr txBox="1">
            <a:spLocks noChangeArrowheads="1"/>
          </p:cNvSpPr>
          <p:nvPr/>
        </p:nvSpPr>
        <p:spPr bwMode="auto">
          <a:xfrm>
            <a:off x="4349854" y="1122059"/>
            <a:ext cx="2666208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Brandgasfläkt manöverdon</a:t>
            </a:r>
          </a:p>
        </p:txBody>
      </p:sp>
      <p:sp>
        <p:nvSpPr>
          <p:cNvPr id="57" name="Text Box 20"/>
          <p:cNvSpPr txBox="1">
            <a:spLocks noChangeArrowheads="1"/>
          </p:cNvSpPr>
          <p:nvPr/>
        </p:nvSpPr>
        <p:spPr bwMode="auto">
          <a:xfrm>
            <a:off x="4366150" y="1576571"/>
            <a:ext cx="2666208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Tilluft brandgasventilation</a:t>
            </a:r>
          </a:p>
        </p:txBody>
      </p:sp>
      <p:sp>
        <p:nvSpPr>
          <p:cNvPr id="58" name="Rectangle 5"/>
          <p:cNvSpPr>
            <a:spLocks noChangeArrowheads="1"/>
          </p:cNvSpPr>
          <p:nvPr/>
        </p:nvSpPr>
        <p:spPr bwMode="auto">
          <a:xfrm>
            <a:off x="11040255" y="9739554"/>
            <a:ext cx="3721909" cy="593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064" tIns="50032" rIns="100064" bIns="50032">
            <a:spAutoFit/>
          </a:bodyPr>
          <a:lstStyle/>
          <a:p>
            <a:pPr algn="r" defTabSz="1400175"/>
            <a:r>
              <a:rPr lang="sv-SE" sz="1400" dirty="0">
                <a:solidFill>
                  <a:schemeClr val="bg1"/>
                </a:solidFill>
              </a:rPr>
              <a:t>Symbolförteckning</a:t>
            </a:r>
          </a:p>
          <a:p>
            <a:pPr algn="r" defTabSz="1400175"/>
            <a:r>
              <a:rPr lang="sv-SE" sz="1800" dirty="0">
                <a:solidFill>
                  <a:schemeClr val="bg1"/>
                </a:solidFill>
              </a:rPr>
              <a:t>Flik 1 / Blad 2</a:t>
            </a:r>
          </a:p>
        </p:txBody>
      </p:sp>
      <p:pic>
        <p:nvPicPr>
          <p:cNvPr id="59" name="Picture 137" descr="Undercentral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86" y="4350443"/>
            <a:ext cx="25241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Picture 1057" descr="Inertgasanläggni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799" y="3016906"/>
            <a:ext cx="252412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1074" descr="Sprinklercentral-vatte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425" y="3412219"/>
            <a:ext cx="252412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Picture 1061" descr="Uppställningsplats motorspruta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695" y="3886538"/>
            <a:ext cx="252412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1066" descr="Ledningsplats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8393" y="7063115"/>
            <a:ext cx="252413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Bildobjekt 158" descr="Grind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487" y="6142116"/>
            <a:ext cx="250825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Bildobjekt 64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826" y="6597501"/>
            <a:ext cx="252985" cy="252985"/>
          </a:xfrm>
          <a:prstGeom prst="rect">
            <a:avLst/>
          </a:prstGeom>
        </p:spPr>
      </p:pic>
      <p:sp>
        <p:nvSpPr>
          <p:cNvPr id="66" name="Line 438"/>
          <p:cNvSpPr>
            <a:spLocks noChangeShapeType="1"/>
          </p:cNvSpPr>
          <p:nvPr/>
        </p:nvSpPr>
        <p:spPr bwMode="auto">
          <a:xfrm>
            <a:off x="7351627" y="2186108"/>
            <a:ext cx="576262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7" name="Line 439"/>
          <p:cNvSpPr>
            <a:spLocks noChangeShapeType="1"/>
          </p:cNvSpPr>
          <p:nvPr/>
        </p:nvSpPr>
        <p:spPr bwMode="auto">
          <a:xfrm>
            <a:off x="7351627" y="2650807"/>
            <a:ext cx="576262" cy="0"/>
          </a:xfrm>
          <a:prstGeom prst="line">
            <a:avLst/>
          </a:prstGeom>
          <a:noFill/>
          <a:ln w="25400">
            <a:solidFill>
              <a:srgbClr val="00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8" name="Line 446"/>
          <p:cNvSpPr>
            <a:spLocks noChangeShapeType="1"/>
          </p:cNvSpPr>
          <p:nvPr/>
        </p:nvSpPr>
        <p:spPr bwMode="auto">
          <a:xfrm>
            <a:off x="7351627" y="1721746"/>
            <a:ext cx="576262" cy="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9" name="Line 438"/>
          <p:cNvSpPr>
            <a:spLocks noChangeShapeType="1"/>
          </p:cNvSpPr>
          <p:nvPr/>
        </p:nvSpPr>
        <p:spPr bwMode="auto">
          <a:xfrm>
            <a:off x="7360309" y="3110899"/>
            <a:ext cx="576263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70" name="Rektangel 69"/>
          <p:cNvSpPr/>
          <p:nvPr/>
        </p:nvSpPr>
        <p:spPr bwMode="auto">
          <a:xfrm>
            <a:off x="10713483" y="1493914"/>
            <a:ext cx="777600" cy="359603"/>
          </a:xfrm>
          <a:prstGeom prst="rect">
            <a:avLst/>
          </a:prstGeom>
          <a:solidFill>
            <a:srgbClr val="00B0F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defTabSz="1400175" fontAlgn="base">
              <a:spcBef>
                <a:spcPct val="0"/>
              </a:spcBef>
              <a:spcAft>
                <a:spcPct val="0"/>
              </a:spcAft>
            </a:pPr>
            <a:endParaRPr lang="sv-SE" sz="1200">
              <a:latin typeface="Arial" charset="0"/>
            </a:endParaRPr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11491083" y="2468703"/>
            <a:ext cx="2340000" cy="285707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dirty="0"/>
              <a:t>Klass 2, Gaser</a:t>
            </a:r>
          </a:p>
        </p:txBody>
      </p:sp>
      <p:sp>
        <p:nvSpPr>
          <p:cNvPr id="72" name="Text Box 20"/>
          <p:cNvSpPr txBox="1">
            <a:spLocks noChangeArrowheads="1"/>
          </p:cNvSpPr>
          <p:nvPr/>
        </p:nvSpPr>
        <p:spPr bwMode="auto">
          <a:xfrm>
            <a:off x="11491083" y="2933418"/>
            <a:ext cx="2340000" cy="285707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dirty="0"/>
              <a:t>Klass 3, Brandfarliga vätskor</a:t>
            </a:r>
          </a:p>
        </p:txBody>
      </p:sp>
      <p:sp>
        <p:nvSpPr>
          <p:cNvPr id="73" name="Text Box 1008"/>
          <p:cNvSpPr txBox="1">
            <a:spLocks noChangeArrowheads="1"/>
          </p:cNvSpPr>
          <p:nvPr/>
        </p:nvSpPr>
        <p:spPr bwMode="auto">
          <a:xfrm>
            <a:off x="11483384" y="3413545"/>
            <a:ext cx="2954336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sv-SE" dirty="0"/>
              <a:t>Klass 4.1, Brandfarliga fasta ämnen</a:t>
            </a:r>
          </a:p>
        </p:txBody>
      </p:sp>
      <p:sp>
        <p:nvSpPr>
          <p:cNvPr id="74" name="Text Box 1008"/>
          <p:cNvSpPr txBox="1">
            <a:spLocks noChangeArrowheads="1"/>
          </p:cNvSpPr>
          <p:nvPr/>
        </p:nvSpPr>
        <p:spPr bwMode="auto">
          <a:xfrm>
            <a:off x="11458007" y="7000431"/>
            <a:ext cx="2160588" cy="284162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sv-SE" dirty="0"/>
              <a:t>Klass 8, Frätande ämnen</a:t>
            </a:r>
          </a:p>
        </p:txBody>
      </p:sp>
      <p:sp>
        <p:nvSpPr>
          <p:cNvPr id="75" name="Text Box 1008"/>
          <p:cNvSpPr txBox="1">
            <a:spLocks noChangeArrowheads="1"/>
          </p:cNvSpPr>
          <p:nvPr/>
        </p:nvSpPr>
        <p:spPr bwMode="auto">
          <a:xfrm>
            <a:off x="11465230" y="6543333"/>
            <a:ext cx="2160588" cy="284163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sv-SE" dirty="0"/>
              <a:t>Klass 7, Radioaktiva ämnen</a:t>
            </a:r>
          </a:p>
        </p:txBody>
      </p:sp>
      <p:sp>
        <p:nvSpPr>
          <p:cNvPr id="76" name="Text Box 1008"/>
          <p:cNvSpPr txBox="1">
            <a:spLocks noChangeArrowheads="1"/>
          </p:cNvSpPr>
          <p:nvPr/>
        </p:nvSpPr>
        <p:spPr bwMode="auto">
          <a:xfrm>
            <a:off x="11468083" y="6149110"/>
            <a:ext cx="2357438" cy="284162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sv-SE" dirty="0"/>
              <a:t>Klass 6.2, Smittförande ämnen</a:t>
            </a:r>
          </a:p>
        </p:txBody>
      </p:sp>
      <p:sp>
        <p:nvSpPr>
          <p:cNvPr id="77" name="Text Box 1008"/>
          <p:cNvSpPr txBox="1">
            <a:spLocks noChangeArrowheads="1"/>
          </p:cNvSpPr>
          <p:nvPr/>
        </p:nvSpPr>
        <p:spPr bwMode="auto">
          <a:xfrm>
            <a:off x="11473833" y="5655420"/>
            <a:ext cx="2160588" cy="284163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sv-SE" dirty="0"/>
              <a:t>Klass 6.1, Giftiga ämnen,</a:t>
            </a:r>
          </a:p>
        </p:txBody>
      </p:sp>
      <p:sp>
        <p:nvSpPr>
          <p:cNvPr id="78" name="Text Box 1008"/>
          <p:cNvSpPr txBox="1">
            <a:spLocks noChangeArrowheads="1"/>
          </p:cNvSpPr>
          <p:nvPr/>
        </p:nvSpPr>
        <p:spPr bwMode="auto">
          <a:xfrm>
            <a:off x="11473833" y="5208360"/>
            <a:ext cx="2357438" cy="284162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sv-SE" dirty="0"/>
              <a:t>Klass 5.2, Organiska peroxider</a:t>
            </a:r>
          </a:p>
        </p:txBody>
      </p:sp>
      <p:sp>
        <p:nvSpPr>
          <p:cNvPr id="79" name="Text Box 1008"/>
          <p:cNvSpPr txBox="1">
            <a:spLocks noChangeArrowheads="1"/>
          </p:cNvSpPr>
          <p:nvPr/>
        </p:nvSpPr>
        <p:spPr bwMode="auto">
          <a:xfrm>
            <a:off x="11473833" y="4751133"/>
            <a:ext cx="2357438" cy="284162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sv-SE" dirty="0"/>
              <a:t>Klass 5.1, Oxiderande ämnen</a:t>
            </a:r>
          </a:p>
        </p:txBody>
      </p:sp>
      <p:sp>
        <p:nvSpPr>
          <p:cNvPr id="80" name="Text Box 1008"/>
          <p:cNvSpPr txBox="1">
            <a:spLocks noChangeArrowheads="1"/>
          </p:cNvSpPr>
          <p:nvPr/>
        </p:nvSpPr>
        <p:spPr bwMode="auto">
          <a:xfrm>
            <a:off x="11478263" y="4145539"/>
            <a:ext cx="3242428" cy="46672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sv-SE" dirty="0"/>
              <a:t>Klass 4.3, Utvecklar brandfarliga gaser vid kontakt vatten</a:t>
            </a:r>
          </a:p>
        </p:txBody>
      </p:sp>
      <p:sp>
        <p:nvSpPr>
          <p:cNvPr id="81" name="Text Box 1008"/>
          <p:cNvSpPr txBox="1">
            <a:spLocks noChangeArrowheads="1"/>
          </p:cNvSpPr>
          <p:nvPr/>
        </p:nvSpPr>
        <p:spPr bwMode="auto">
          <a:xfrm>
            <a:off x="11491083" y="3870114"/>
            <a:ext cx="2950822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sv-SE" dirty="0"/>
              <a:t>Klass 4.2, Självantändande ämnen</a:t>
            </a:r>
          </a:p>
        </p:txBody>
      </p:sp>
      <p:sp>
        <p:nvSpPr>
          <p:cNvPr id="82" name="Text Box 1008"/>
          <p:cNvSpPr txBox="1">
            <a:spLocks noChangeArrowheads="1"/>
          </p:cNvSpPr>
          <p:nvPr/>
        </p:nvSpPr>
        <p:spPr bwMode="auto">
          <a:xfrm>
            <a:off x="11455270" y="7464843"/>
            <a:ext cx="3255624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sv-SE" dirty="0"/>
              <a:t>Klass 9, Övriga farliga ämnen och föremål</a:t>
            </a:r>
          </a:p>
        </p:txBody>
      </p:sp>
      <p:grpSp>
        <p:nvGrpSpPr>
          <p:cNvPr id="83" name="Grupp 82"/>
          <p:cNvGrpSpPr/>
          <p:nvPr/>
        </p:nvGrpSpPr>
        <p:grpSpPr>
          <a:xfrm>
            <a:off x="7440406" y="8429636"/>
            <a:ext cx="252985" cy="308748"/>
            <a:chOff x="7556935" y="6262641"/>
            <a:chExt cx="252985" cy="308748"/>
          </a:xfrm>
        </p:grpSpPr>
        <p:pic>
          <p:nvPicPr>
            <p:cNvPr id="84" name="Bildobjekt 83"/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6935" y="6262641"/>
              <a:ext cx="252985" cy="252985"/>
            </a:xfrm>
            <a:prstGeom prst="rect">
              <a:avLst/>
            </a:prstGeom>
          </p:spPr>
        </p:pic>
        <p:sp>
          <p:nvSpPr>
            <p:cNvPr id="85" name="textruta 84"/>
            <p:cNvSpPr txBox="1"/>
            <p:nvPr/>
          </p:nvSpPr>
          <p:spPr>
            <a:xfrm>
              <a:off x="7566851" y="6340557"/>
              <a:ext cx="24237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900" b="1" dirty="0"/>
                <a:t>1</a:t>
              </a:r>
            </a:p>
          </p:txBody>
        </p:sp>
      </p:grpSp>
      <p:grpSp>
        <p:nvGrpSpPr>
          <p:cNvPr id="86" name="Grupp 85"/>
          <p:cNvGrpSpPr/>
          <p:nvPr/>
        </p:nvGrpSpPr>
        <p:grpSpPr>
          <a:xfrm>
            <a:off x="7436753" y="8916375"/>
            <a:ext cx="252985" cy="308748"/>
            <a:chOff x="7565232" y="6715553"/>
            <a:chExt cx="252985" cy="308748"/>
          </a:xfrm>
        </p:grpSpPr>
        <p:pic>
          <p:nvPicPr>
            <p:cNvPr id="87" name="Bildobjekt 86"/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65232" y="6715553"/>
              <a:ext cx="252985" cy="252985"/>
            </a:xfrm>
            <a:prstGeom prst="rect">
              <a:avLst/>
            </a:prstGeom>
          </p:spPr>
        </p:pic>
        <p:sp>
          <p:nvSpPr>
            <p:cNvPr id="88" name="textruta 87"/>
            <p:cNvSpPr txBox="1"/>
            <p:nvPr/>
          </p:nvSpPr>
          <p:spPr>
            <a:xfrm>
              <a:off x="7575148" y="6793469"/>
              <a:ext cx="24237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900" b="1" dirty="0"/>
                <a:t>2</a:t>
              </a:r>
            </a:p>
          </p:txBody>
        </p:sp>
      </p:grpSp>
      <p:sp>
        <p:nvSpPr>
          <p:cNvPr id="89" name="textruta 88"/>
          <p:cNvSpPr txBox="1"/>
          <p:nvPr/>
        </p:nvSpPr>
        <p:spPr>
          <a:xfrm>
            <a:off x="10905641" y="9014559"/>
            <a:ext cx="43200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000" dirty="0"/>
              <a:t>-1</a:t>
            </a:r>
          </a:p>
        </p:txBody>
      </p:sp>
      <p:sp>
        <p:nvSpPr>
          <p:cNvPr id="90" name="textruta 89"/>
          <p:cNvSpPr txBox="1"/>
          <p:nvPr/>
        </p:nvSpPr>
        <p:spPr>
          <a:xfrm>
            <a:off x="10905641" y="9260780"/>
            <a:ext cx="43200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sv-SE"/>
            </a:defPPr>
            <a:lvl1pPr algn="ctr">
              <a:defRPr sz="1800"/>
            </a:lvl1pPr>
          </a:lstStyle>
          <a:p>
            <a:r>
              <a:rPr lang="sv-SE" sz="1000" dirty="0"/>
              <a:t>-2</a:t>
            </a:r>
          </a:p>
        </p:txBody>
      </p:sp>
      <p:sp>
        <p:nvSpPr>
          <p:cNvPr id="91" name="textruta 90"/>
          <p:cNvSpPr txBox="1"/>
          <p:nvPr/>
        </p:nvSpPr>
        <p:spPr>
          <a:xfrm>
            <a:off x="10905641" y="8775801"/>
            <a:ext cx="432000" cy="246221"/>
          </a:xfrm>
          <a:prstGeom prst="rect">
            <a:avLst/>
          </a:prstGeom>
          <a:solidFill>
            <a:srgbClr val="FF00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000" dirty="0"/>
              <a:t>1</a:t>
            </a:r>
          </a:p>
        </p:txBody>
      </p:sp>
      <p:sp>
        <p:nvSpPr>
          <p:cNvPr id="92" name="textruta 91"/>
          <p:cNvSpPr txBox="1"/>
          <p:nvPr/>
        </p:nvSpPr>
        <p:spPr>
          <a:xfrm>
            <a:off x="10905641" y="8524750"/>
            <a:ext cx="43200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000" dirty="0"/>
              <a:t>2</a:t>
            </a:r>
          </a:p>
        </p:txBody>
      </p:sp>
      <p:sp>
        <p:nvSpPr>
          <p:cNvPr id="93" name="textruta 92"/>
          <p:cNvSpPr txBox="1"/>
          <p:nvPr/>
        </p:nvSpPr>
        <p:spPr>
          <a:xfrm>
            <a:off x="10905641" y="8278529"/>
            <a:ext cx="43200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000" dirty="0"/>
              <a:t>3</a:t>
            </a:r>
          </a:p>
        </p:txBody>
      </p:sp>
      <p:sp>
        <p:nvSpPr>
          <p:cNvPr id="94" name="textruta 93"/>
          <p:cNvSpPr txBox="1"/>
          <p:nvPr/>
        </p:nvSpPr>
        <p:spPr>
          <a:xfrm>
            <a:off x="10905641" y="8032308"/>
            <a:ext cx="43200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000" dirty="0"/>
              <a:t>4</a:t>
            </a:r>
          </a:p>
        </p:txBody>
      </p:sp>
      <p:sp>
        <p:nvSpPr>
          <p:cNvPr id="95" name="textruta 94"/>
          <p:cNvSpPr txBox="1"/>
          <p:nvPr/>
        </p:nvSpPr>
        <p:spPr>
          <a:xfrm>
            <a:off x="10905641" y="7794243"/>
            <a:ext cx="43200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000" dirty="0"/>
              <a:t>5</a:t>
            </a:r>
          </a:p>
        </p:txBody>
      </p:sp>
      <p:sp>
        <p:nvSpPr>
          <p:cNvPr id="96" name="Text Box 20"/>
          <p:cNvSpPr txBox="1">
            <a:spLocks noChangeArrowheads="1"/>
          </p:cNvSpPr>
          <p:nvPr/>
        </p:nvSpPr>
        <p:spPr bwMode="auto">
          <a:xfrm>
            <a:off x="11449939" y="9222669"/>
            <a:ext cx="854673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Höjd graf</a:t>
            </a:r>
          </a:p>
        </p:txBody>
      </p:sp>
      <p:sp>
        <p:nvSpPr>
          <p:cNvPr id="97" name="Text Box 1008"/>
          <p:cNvSpPr txBox="1">
            <a:spLocks noChangeArrowheads="1"/>
          </p:cNvSpPr>
          <p:nvPr/>
        </p:nvSpPr>
        <p:spPr bwMode="auto">
          <a:xfrm>
            <a:off x="933374" y="9794903"/>
            <a:ext cx="904509" cy="285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sv-SE" dirty="0"/>
              <a:t>Skalstock</a:t>
            </a:r>
          </a:p>
        </p:txBody>
      </p:sp>
      <p:sp>
        <p:nvSpPr>
          <p:cNvPr id="98" name="Text Box 20"/>
          <p:cNvSpPr txBox="1">
            <a:spLocks noChangeArrowheads="1"/>
          </p:cNvSpPr>
          <p:nvPr/>
        </p:nvSpPr>
        <p:spPr bwMode="auto">
          <a:xfrm>
            <a:off x="990562" y="2036419"/>
            <a:ext cx="2511274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Angreppsväg - Utifrån</a:t>
            </a:r>
          </a:p>
        </p:txBody>
      </p:sp>
      <p:sp>
        <p:nvSpPr>
          <p:cNvPr id="99" name="Text Box 20"/>
          <p:cNvSpPr txBox="1">
            <a:spLocks noChangeArrowheads="1"/>
          </p:cNvSpPr>
          <p:nvPr/>
        </p:nvSpPr>
        <p:spPr bwMode="auto">
          <a:xfrm>
            <a:off x="7931444" y="6558861"/>
            <a:ext cx="2340000" cy="285707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Avstängningsventil vatten</a:t>
            </a:r>
          </a:p>
        </p:txBody>
      </p:sp>
      <p:sp>
        <p:nvSpPr>
          <p:cNvPr id="100" name="Text Box 20"/>
          <p:cNvSpPr txBox="1">
            <a:spLocks noChangeArrowheads="1"/>
          </p:cNvSpPr>
          <p:nvPr/>
        </p:nvSpPr>
        <p:spPr bwMode="auto">
          <a:xfrm>
            <a:off x="7937863" y="5637648"/>
            <a:ext cx="2340000" cy="285707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Avstängningsventil gas</a:t>
            </a:r>
          </a:p>
        </p:txBody>
      </p:sp>
      <p:sp>
        <p:nvSpPr>
          <p:cNvPr id="101" name="Text Box 20"/>
          <p:cNvSpPr txBox="1">
            <a:spLocks noChangeArrowheads="1"/>
          </p:cNvSpPr>
          <p:nvPr/>
        </p:nvSpPr>
        <p:spPr bwMode="auto">
          <a:xfrm>
            <a:off x="7918751" y="7487239"/>
            <a:ext cx="2340000" cy="285707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Avstängningsventil dagvatten</a:t>
            </a:r>
          </a:p>
        </p:txBody>
      </p:sp>
      <p:sp>
        <p:nvSpPr>
          <p:cNvPr id="102" name="Text Box 20"/>
          <p:cNvSpPr txBox="1">
            <a:spLocks noChangeArrowheads="1"/>
          </p:cNvSpPr>
          <p:nvPr/>
        </p:nvSpPr>
        <p:spPr bwMode="auto">
          <a:xfrm>
            <a:off x="4297768" y="8895956"/>
            <a:ext cx="2666208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Nödstopp</a:t>
            </a:r>
          </a:p>
        </p:txBody>
      </p:sp>
      <p:grpSp>
        <p:nvGrpSpPr>
          <p:cNvPr id="103" name="Grupp 102"/>
          <p:cNvGrpSpPr/>
          <p:nvPr/>
        </p:nvGrpSpPr>
        <p:grpSpPr>
          <a:xfrm>
            <a:off x="7459877" y="6594918"/>
            <a:ext cx="255320" cy="308005"/>
            <a:chOff x="7575148" y="7646475"/>
            <a:chExt cx="255320" cy="308005"/>
          </a:xfrm>
        </p:grpSpPr>
        <p:pic>
          <p:nvPicPr>
            <p:cNvPr id="104" name="Bildobjekt 103"/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75148" y="7646475"/>
              <a:ext cx="252985" cy="252985"/>
            </a:xfrm>
            <a:prstGeom prst="rect">
              <a:avLst/>
            </a:prstGeom>
          </p:spPr>
        </p:pic>
        <p:sp>
          <p:nvSpPr>
            <p:cNvPr id="105" name="textruta 104"/>
            <p:cNvSpPr txBox="1"/>
            <p:nvPr/>
          </p:nvSpPr>
          <p:spPr>
            <a:xfrm>
              <a:off x="7581682" y="7723648"/>
              <a:ext cx="24878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900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106" name="Grupp 105"/>
          <p:cNvGrpSpPr/>
          <p:nvPr/>
        </p:nvGrpSpPr>
        <p:grpSpPr>
          <a:xfrm>
            <a:off x="7458516" y="5665203"/>
            <a:ext cx="256419" cy="301848"/>
            <a:chOff x="7553175" y="8038871"/>
            <a:chExt cx="256419" cy="301848"/>
          </a:xfrm>
        </p:grpSpPr>
        <p:pic>
          <p:nvPicPr>
            <p:cNvPr id="107" name="Bildobjekt 106"/>
            <p:cNvPicPr>
              <a:picLocks noChangeAspect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3175" y="8038871"/>
              <a:ext cx="252985" cy="252985"/>
            </a:xfrm>
            <a:prstGeom prst="rect">
              <a:avLst/>
            </a:prstGeom>
          </p:spPr>
        </p:pic>
        <p:sp>
          <p:nvSpPr>
            <p:cNvPr id="108" name="textruta 107"/>
            <p:cNvSpPr txBox="1"/>
            <p:nvPr/>
          </p:nvSpPr>
          <p:spPr>
            <a:xfrm>
              <a:off x="7560808" y="8109887"/>
              <a:ext cx="24878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900" b="1" dirty="0"/>
                <a:t>1</a:t>
              </a:r>
            </a:p>
          </p:txBody>
        </p:sp>
      </p:grpSp>
      <p:sp>
        <p:nvSpPr>
          <p:cNvPr id="112" name="Text Box 20"/>
          <p:cNvSpPr txBox="1">
            <a:spLocks noChangeArrowheads="1"/>
          </p:cNvSpPr>
          <p:nvPr/>
        </p:nvSpPr>
        <p:spPr bwMode="auto">
          <a:xfrm>
            <a:off x="7931444" y="6090902"/>
            <a:ext cx="2340000" cy="285707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Avstängningsventil gas</a:t>
            </a:r>
          </a:p>
        </p:txBody>
      </p:sp>
      <p:grpSp>
        <p:nvGrpSpPr>
          <p:cNvPr id="113" name="Grupp 112"/>
          <p:cNvGrpSpPr/>
          <p:nvPr/>
        </p:nvGrpSpPr>
        <p:grpSpPr>
          <a:xfrm>
            <a:off x="7458952" y="6126410"/>
            <a:ext cx="256419" cy="301848"/>
            <a:chOff x="7553175" y="8038871"/>
            <a:chExt cx="256419" cy="301848"/>
          </a:xfrm>
        </p:grpSpPr>
        <p:pic>
          <p:nvPicPr>
            <p:cNvPr id="114" name="Bildobjekt 113"/>
            <p:cNvPicPr>
              <a:picLocks noChangeAspect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3175" y="8038871"/>
              <a:ext cx="252985" cy="252985"/>
            </a:xfrm>
            <a:prstGeom prst="rect">
              <a:avLst/>
            </a:prstGeom>
          </p:spPr>
        </p:pic>
        <p:sp>
          <p:nvSpPr>
            <p:cNvPr id="115" name="textruta 114"/>
            <p:cNvSpPr txBox="1"/>
            <p:nvPr/>
          </p:nvSpPr>
          <p:spPr>
            <a:xfrm>
              <a:off x="7560808" y="8109887"/>
              <a:ext cx="24878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900" b="1" dirty="0"/>
                <a:t>2</a:t>
              </a:r>
            </a:p>
          </p:txBody>
        </p:sp>
      </p:grpSp>
      <p:sp>
        <p:nvSpPr>
          <p:cNvPr id="116" name="Text Box 20"/>
          <p:cNvSpPr txBox="1">
            <a:spLocks noChangeArrowheads="1"/>
          </p:cNvSpPr>
          <p:nvPr/>
        </p:nvSpPr>
        <p:spPr bwMode="auto">
          <a:xfrm>
            <a:off x="7912603" y="7004993"/>
            <a:ext cx="2340000" cy="285707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Avstängningsventil vatten</a:t>
            </a:r>
          </a:p>
        </p:txBody>
      </p:sp>
      <p:grpSp>
        <p:nvGrpSpPr>
          <p:cNvPr id="117" name="Grupp 116"/>
          <p:cNvGrpSpPr/>
          <p:nvPr/>
        </p:nvGrpSpPr>
        <p:grpSpPr>
          <a:xfrm>
            <a:off x="7453328" y="7051008"/>
            <a:ext cx="255320" cy="308005"/>
            <a:chOff x="7575148" y="7646475"/>
            <a:chExt cx="255320" cy="308005"/>
          </a:xfrm>
        </p:grpSpPr>
        <p:pic>
          <p:nvPicPr>
            <p:cNvPr id="118" name="Bildobjekt 117"/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75148" y="7646475"/>
              <a:ext cx="252985" cy="252985"/>
            </a:xfrm>
            <a:prstGeom prst="rect">
              <a:avLst/>
            </a:prstGeom>
          </p:spPr>
        </p:pic>
        <p:sp>
          <p:nvSpPr>
            <p:cNvPr id="119" name="textruta 118"/>
            <p:cNvSpPr txBox="1"/>
            <p:nvPr/>
          </p:nvSpPr>
          <p:spPr>
            <a:xfrm>
              <a:off x="7581682" y="7723648"/>
              <a:ext cx="24878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9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120" name="Text Box 20"/>
          <p:cNvSpPr txBox="1">
            <a:spLocks noChangeArrowheads="1"/>
          </p:cNvSpPr>
          <p:nvPr/>
        </p:nvSpPr>
        <p:spPr bwMode="auto">
          <a:xfrm>
            <a:off x="7912603" y="7947328"/>
            <a:ext cx="2340000" cy="285707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Avstängningsventil dagvatten</a:t>
            </a:r>
          </a:p>
        </p:txBody>
      </p:sp>
      <p:pic>
        <p:nvPicPr>
          <p:cNvPr id="124" name="Bildobjekt 123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88" y="2005982"/>
            <a:ext cx="609601" cy="234756"/>
          </a:xfrm>
          <a:prstGeom prst="rect">
            <a:avLst/>
          </a:prstGeom>
        </p:spPr>
      </p:pic>
      <p:pic>
        <p:nvPicPr>
          <p:cNvPr id="125" name="Bildobjekt 124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88" y="2917655"/>
            <a:ext cx="609601" cy="234756"/>
          </a:xfrm>
          <a:prstGeom prst="rect">
            <a:avLst/>
          </a:prstGeom>
        </p:spPr>
      </p:pic>
      <p:pic>
        <p:nvPicPr>
          <p:cNvPr id="126" name="Bildobjekt 125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738" y="1556715"/>
            <a:ext cx="609601" cy="234756"/>
          </a:xfrm>
          <a:prstGeom prst="rect">
            <a:avLst/>
          </a:prstGeom>
        </p:spPr>
      </p:pic>
      <p:pic>
        <p:nvPicPr>
          <p:cNvPr id="127" name="Bildobjekt 126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689" y="2474876"/>
            <a:ext cx="609601" cy="234756"/>
          </a:xfrm>
          <a:prstGeom prst="rect">
            <a:avLst/>
          </a:prstGeom>
        </p:spPr>
      </p:pic>
      <p:pic>
        <p:nvPicPr>
          <p:cNvPr id="128" name="Bildobjekt 127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367" y="5268503"/>
            <a:ext cx="252985" cy="252985"/>
          </a:xfrm>
          <a:prstGeom prst="rect">
            <a:avLst/>
          </a:prstGeom>
        </p:spPr>
      </p:pic>
      <p:pic>
        <p:nvPicPr>
          <p:cNvPr id="129" name="Bildobjekt 128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1596" y="3874747"/>
            <a:ext cx="252985" cy="252985"/>
          </a:xfrm>
          <a:prstGeom prst="rect">
            <a:avLst/>
          </a:prstGeom>
        </p:spPr>
      </p:pic>
      <p:grpSp>
        <p:nvGrpSpPr>
          <p:cNvPr id="130" name="Grupp 129"/>
          <p:cNvGrpSpPr/>
          <p:nvPr/>
        </p:nvGrpSpPr>
        <p:grpSpPr>
          <a:xfrm>
            <a:off x="7472566" y="4786626"/>
            <a:ext cx="252985" cy="289531"/>
            <a:chOff x="7143585" y="4705385"/>
            <a:chExt cx="252985" cy="289531"/>
          </a:xfrm>
        </p:grpSpPr>
        <p:pic>
          <p:nvPicPr>
            <p:cNvPr id="131" name="Bildobjekt 130"/>
            <p:cNvPicPr>
              <a:picLocks noChangeAspect="1"/>
            </p:cNvPicPr>
            <p:nvPr/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43585" y="4705385"/>
              <a:ext cx="252985" cy="252985"/>
            </a:xfrm>
            <a:prstGeom prst="rect">
              <a:avLst/>
            </a:prstGeom>
          </p:spPr>
        </p:pic>
        <p:sp>
          <p:nvSpPr>
            <p:cNvPr id="132" name="textruta 131"/>
            <p:cNvSpPr txBox="1"/>
            <p:nvPr/>
          </p:nvSpPr>
          <p:spPr>
            <a:xfrm>
              <a:off x="7147047" y="4764084"/>
              <a:ext cx="24878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900" b="1" dirty="0"/>
                <a:t>1</a:t>
              </a:r>
            </a:p>
          </p:txBody>
        </p:sp>
      </p:grpSp>
      <p:grpSp>
        <p:nvGrpSpPr>
          <p:cNvPr id="133" name="Grupp 132"/>
          <p:cNvGrpSpPr/>
          <p:nvPr/>
        </p:nvGrpSpPr>
        <p:grpSpPr>
          <a:xfrm>
            <a:off x="7467124" y="5257539"/>
            <a:ext cx="252985" cy="289531"/>
            <a:chOff x="7143585" y="4705385"/>
            <a:chExt cx="252985" cy="289531"/>
          </a:xfrm>
        </p:grpSpPr>
        <p:pic>
          <p:nvPicPr>
            <p:cNvPr id="134" name="Bildobjekt 133"/>
            <p:cNvPicPr>
              <a:picLocks noChangeAspect="1"/>
            </p:cNvPicPr>
            <p:nvPr/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43585" y="4705385"/>
              <a:ext cx="252985" cy="252985"/>
            </a:xfrm>
            <a:prstGeom prst="rect">
              <a:avLst/>
            </a:prstGeom>
          </p:spPr>
        </p:pic>
        <p:sp>
          <p:nvSpPr>
            <p:cNvPr id="135" name="textruta 134"/>
            <p:cNvSpPr txBox="1"/>
            <p:nvPr/>
          </p:nvSpPr>
          <p:spPr>
            <a:xfrm>
              <a:off x="7147047" y="4764084"/>
              <a:ext cx="24878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900" b="1" dirty="0"/>
                <a:t>2</a:t>
              </a:r>
            </a:p>
          </p:txBody>
        </p:sp>
      </p:grpSp>
      <p:pic>
        <p:nvPicPr>
          <p:cNvPr id="136" name="Bildobjekt 135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395" y="4331504"/>
            <a:ext cx="252985" cy="252985"/>
          </a:xfrm>
          <a:prstGeom prst="rect">
            <a:avLst/>
          </a:prstGeom>
        </p:spPr>
      </p:pic>
      <p:pic>
        <p:nvPicPr>
          <p:cNvPr id="137" name="Bildobjekt 136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130" y="5268503"/>
            <a:ext cx="252985" cy="252985"/>
          </a:xfrm>
          <a:prstGeom prst="rect">
            <a:avLst/>
          </a:prstGeom>
        </p:spPr>
      </p:pic>
      <p:pic>
        <p:nvPicPr>
          <p:cNvPr id="138" name="Bildobjekt 137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761" y="5672954"/>
            <a:ext cx="252985" cy="252985"/>
          </a:xfrm>
          <a:prstGeom prst="rect">
            <a:avLst/>
          </a:prstGeom>
        </p:spPr>
      </p:pic>
      <p:pic>
        <p:nvPicPr>
          <p:cNvPr id="139" name="Bildobjekt 138"/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448" y="2538856"/>
            <a:ext cx="252985" cy="252985"/>
          </a:xfrm>
          <a:prstGeom prst="rect">
            <a:avLst/>
          </a:prstGeom>
        </p:spPr>
      </p:pic>
      <p:pic>
        <p:nvPicPr>
          <p:cNvPr id="140" name="Bildobjekt 139"/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201" y="3343981"/>
            <a:ext cx="252985" cy="313945"/>
          </a:xfrm>
          <a:prstGeom prst="rect">
            <a:avLst/>
          </a:prstGeom>
        </p:spPr>
      </p:pic>
      <p:pic>
        <p:nvPicPr>
          <p:cNvPr id="141" name="Bildobjekt 140"/>
          <p:cNvPicPr>
            <a:picLocks noChangeAspect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059" y="8380595"/>
            <a:ext cx="347473" cy="313945"/>
          </a:xfrm>
          <a:prstGeom prst="rect">
            <a:avLst/>
          </a:prstGeom>
        </p:spPr>
      </p:pic>
      <p:pic>
        <p:nvPicPr>
          <p:cNvPr id="142" name="Bildobjekt 141"/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986" y="8867397"/>
            <a:ext cx="347473" cy="313945"/>
          </a:xfrm>
          <a:prstGeom prst="rect">
            <a:avLst/>
          </a:prstGeom>
        </p:spPr>
      </p:pic>
      <p:pic>
        <p:nvPicPr>
          <p:cNvPr id="143" name="Bildobjekt 142"/>
          <p:cNvPicPr>
            <a:picLocks noChangeAspect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6606" y="1989195"/>
            <a:ext cx="252985" cy="313945"/>
          </a:xfrm>
          <a:prstGeom prst="rect">
            <a:avLst/>
          </a:prstGeom>
        </p:spPr>
      </p:pic>
      <p:pic>
        <p:nvPicPr>
          <p:cNvPr id="144" name="Bildobjekt 143"/>
          <p:cNvPicPr>
            <a:picLocks noChangeAspect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0931" y="2447335"/>
            <a:ext cx="252985" cy="313945"/>
          </a:xfrm>
          <a:prstGeom prst="rect">
            <a:avLst/>
          </a:prstGeom>
        </p:spPr>
      </p:pic>
      <p:pic>
        <p:nvPicPr>
          <p:cNvPr id="145" name="Bildobjekt 144"/>
          <p:cNvPicPr>
            <a:picLocks noChangeAspect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7323" y="2446346"/>
            <a:ext cx="252985" cy="313945"/>
          </a:xfrm>
          <a:prstGeom prst="rect">
            <a:avLst/>
          </a:prstGeom>
        </p:spPr>
      </p:pic>
      <p:pic>
        <p:nvPicPr>
          <p:cNvPr id="146" name="Bildobjekt 145"/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9694" y="2447335"/>
            <a:ext cx="252985" cy="313945"/>
          </a:xfrm>
          <a:prstGeom prst="rect">
            <a:avLst/>
          </a:prstGeom>
        </p:spPr>
      </p:pic>
      <p:pic>
        <p:nvPicPr>
          <p:cNvPr id="147" name="Bildobjekt 146"/>
          <p:cNvPicPr>
            <a:picLocks noChangeAspect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5865" y="2932729"/>
            <a:ext cx="252985" cy="313945"/>
          </a:xfrm>
          <a:prstGeom prst="rect">
            <a:avLst/>
          </a:prstGeom>
        </p:spPr>
      </p:pic>
      <p:pic>
        <p:nvPicPr>
          <p:cNvPr id="148" name="Bildobjekt 147"/>
          <p:cNvPicPr>
            <a:picLocks noChangeAspect="1"/>
          </p:cNvPicPr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0524" y="3349254"/>
            <a:ext cx="252985" cy="313945"/>
          </a:xfrm>
          <a:prstGeom prst="rect">
            <a:avLst/>
          </a:prstGeom>
        </p:spPr>
      </p:pic>
      <p:pic>
        <p:nvPicPr>
          <p:cNvPr id="149" name="Bildobjekt 148"/>
          <p:cNvPicPr>
            <a:picLocks noChangeAspect="1"/>
          </p:cNvPicPr>
          <p:nvPr/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189" y="3806037"/>
            <a:ext cx="252985" cy="313945"/>
          </a:xfrm>
          <a:prstGeom prst="rect">
            <a:avLst/>
          </a:prstGeom>
        </p:spPr>
      </p:pic>
      <p:pic>
        <p:nvPicPr>
          <p:cNvPr id="150" name="Bildobjekt 149"/>
          <p:cNvPicPr>
            <a:picLocks noChangeAspect="1"/>
          </p:cNvPicPr>
          <p:nvPr/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406" y="4258374"/>
            <a:ext cx="252985" cy="313945"/>
          </a:xfrm>
          <a:prstGeom prst="rect">
            <a:avLst/>
          </a:prstGeom>
        </p:spPr>
      </p:pic>
      <p:pic>
        <p:nvPicPr>
          <p:cNvPr id="151" name="Bildobjekt 150"/>
          <p:cNvPicPr>
            <a:picLocks noChangeAspect="1"/>
          </p:cNvPicPr>
          <p:nvPr/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1634" y="4689939"/>
            <a:ext cx="271592" cy="337036"/>
          </a:xfrm>
          <a:prstGeom prst="rect">
            <a:avLst/>
          </a:prstGeom>
        </p:spPr>
      </p:pic>
      <p:pic>
        <p:nvPicPr>
          <p:cNvPr id="152" name="Bildobjekt 151"/>
          <p:cNvPicPr>
            <a:picLocks noChangeAspect="1"/>
          </p:cNvPicPr>
          <p:nvPr/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2950" y="5167865"/>
            <a:ext cx="271592" cy="337036"/>
          </a:xfrm>
          <a:prstGeom prst="rect">
            <a:avLst/>
          </a:prstGeom>
        </p:spPr>
      </p:pic>
      <p:pic>
        <p:nvPicPr>
          <p:cNvPr id="153" name="Bildobjekt 152"/>
          <p:cNvPicPr>
            <a:picLocks noChangeAspect="1"/>
          </p:cNvPicPr>
          <p:nvPr/>
        </p:nvPicPr>
        <p:blipFill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3545" y="5591424"/>
            <a:ext cx="252985" cy="313945"/>
          </a:xfrm>
          <a:prstGeom prst="rect">
            <a:avLst/>
          </a:prstGeom>
        </p:spPr>
      </p:pic>
      <p:pic>
        <p:nvPicPr>
          <p:cNvPr id="154" name="Bildobjekt 153"/>
          <p:cNvPicPr>
            <a:picLocks noChangeAspect="1"/>
          </p:cNvPicPr>
          <p:nvPr/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813" y="6046467"/>
            <a:ext cx="252985" cy="313945"/>
          </a:xfrm>
          <a:prstGeom prst="rect">
            <a:avLst/>
          </a:prstGeom>
        </p:spPr>
      </p:pic>
      <p:pic>
        <p:nvPicPr>
          <p:cNvPr id="155" name="Bildobjekt 154"/>
          <p:cNvPicPr>
            <a:picLocks noChangeAspect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762" y="6506817"/>
            <a:ext cx="252985" cy="313945"/>
          </a:xfrm>
          <a:prstGeom prst="rect">
            <a:avLst/>
          </a:prstGeom>
        </p:spPr>
      </p:pic>
      <p:pic>
        <p:nvPicPr>
          <p:cNvPr id="156" name="Bildobjekt 155"/>
          <p:cNvPicPr>
            <a:picLocks noChangeAspect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761" y="6974514"/>
            <a:ext cx="252985" cy="313945"/>
          </a:xfrm>
          <a:prstGeom prst="rect">
            <a:avLst/>
          </a:prstGeom>
        </p:spPr>
      </p:pic>
      <p:pic>
        <p:nvPicPr>
          <p:cNvPr id="157" name="Bildobjekt 156"/>
          <p:cNvPicPr>
            <a:picLocks noChangeAspect="1"/>
          </p:cNvPicPr>
          <p:nvPr/>
        </p:nvPicPr>
        <p:blipFill>
          <a:blip r:embed="rId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170" y="7441439"/>
            <a:ext cx="252985" cy="313945"/>
          </a:xfrm>
          <a:prstGeom prst="rect">
            <a:avLst/>
          </a:prstGeom>
        </p:spPr>
      </p:pic>
      <p:pic>
        <p:nvPicPr>
          <p:cNvPr id="158" name="Bildobjekt 157"/>
          <p:cNvPicPr>
            <a:picLocks noChangeAspect="1"/>
          </p:cNvPicPr>
          <p:nvPr/>
        </p:nvPicPr>
        <p:blipFill>
          <a:blip r:embed="rId5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06" y="9389514"/>
            <a:ext cx="252985" cy="252985"/>
          </a:xfrm>
          <a:prstGeom prst="rect">
            <a:avLst/>
          </a:prstGeom>
        </p:spPr>
      </p:pic>
      <p:pic>
        <p:nvPicPr>
          <p:cNvPr id="159" name="Bildobjekt 158"/>
          <p:cNvPicPr>
            <a:picLocks noChangeAspect="1"/>
          </p:cNvPicPr>
          <p:nvPr/>
        </p:nvPicPr>
        <p:blipFill>
          <a:blip r:embed="rId5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930" y="1614664"/>
            <a:ext cx="252985" cy="252985"/>
          </a:xfrm>
          <a:prstGeom prst="rect">
            <a:avLst/>
          </a:prstGeom>
        </p:spPr>
      </p:pic>
      <p:pic>
        <p:nvPicPr>
          <p:cNvPr id="160" name="Bildobjekt 159"/>
          <p:cNvPicPr>
            <a:picLocks noChangeAspect="1"/>
          </p:cNvPicPr>
          <p:nvPr/>
        </p:nvPicPr>
        <p:blipFill>
          <a:blip r:embed="rId5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130" y="4348949"/>
            <a:ext cx="252985" cy="252985"/>
          </a:xfrm>
          <a:prstGeom prst="rect">
            <a:avLst/>
          </a:prstGeom>
        </p:spPr>
      </p:pic>
      <p:pic>
        <p:nvPicPr>
          <p:cNvPr id="161" name="Bildobjekt 160"/>
          <p:cNvPicPr>
            <a:picLocks noChangeAspect="1"/>
          </p:cNvPicPr>
          <p:nvPr/>
        </p:nvPicPr>
        <p:blipFill>
          <a:blip r:embed="rId5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623" y="4799180"/>
            <a:ext cx="252985" cy="252985"/>
          </a:xfrm>
          <a:prstGeom prst="rect">
            <a:avLst/>
          </a:prstGeom>
        </p:spPr>
      </p:pic>
      <p:pic>
        <p:nvPicPr>
          <p:cNvPr id="162" name="Bildobjekt 161"/>
          <p:cNvPicPr>
            <a:picLocks noChangeAspect="1"/>
          </p:cNvPicPr>
          <p:nvPr/>
        </p:nvPicPr>
        <p:blipFill>
          <a:blip r:embed="rId5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806" y="7529263"/>
            <a:ext cx="252985" cy="252985"/>
          </a:xfrm>
          <a:prstGeom prst="rect">
            <a:avLst/>
          </a:prstGeom>
        </p:spPr>
      </p:pic>
      <p:pic>
        <p:nvPicPr>
          <p:cNvPr id="163" name="Bildobjekt 162"/>
          <p:cNvPicPr>
            <a:picLocks noChangeAspect="1"/>
          </p:cNvPicPr>
          <p:nvPr/>
        </p:nvPicPr>
        <p:blipFill>
          <a:blip r:embed="rId5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704" y="8008685"/>
            <a:ext cx="252985" cy="252985"/>
          </a:xfrm>
          <a:prstGeom prst="rect">
            <a:avLst/>
          </a:prstGeom>
        </p:spPr>
      </p:pic>
      <p:grpSp>
        <p:nvGrpSpPr>
          <p:cNvPr id="164" name="Grupp 163"/>
          <p:cNvGrpSpPr/>
          <p:nvPr/>
        </p:nvGrpSpPr>
        <p:grpSpPr>
          <a:xfrm>
            <a:off x="3828393" y="2034924"/>
            <a:ext cx="359394" cy="338554"/>
            <a:chOff x="5096395" y="352595"/>
            <a:chExt cx="359394" cy="338554"/>
          </a:xfrm>
        </p:grpSpPr>
        <p:pic>
          <p:nvPicPr>
            <p:cNvPr id="165" name="Bildobjekt 164"/>
            <p:cNvPicPr>
              <a:picLocks noChangeAspect="1"/>
            </p:cNvPicPr>
            <p:nvPr/>
          </p:nvPicPr>
          <p:blipFill>
            <a:blip r:embed="rId5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5794" y="393732"/>
              <a:ext cx="252985" cy="252985"/>
            </a:xfrm>
            <a:prstGeom prst="rect">
              <a:avLst/>
            </a:prstGeom>
          </p:spPr>
        </p:pic>
        <p:sp>
          <p:nvSpPr>
            <p:cNvPr id="166" name="textruta 165"/>
            <p:cNvSpPr txBox="1"/>
            <p:nvPr/>
          </p:nvSpPr>
          <p:spPr>
            <a:xfrm>
              <a:off x="5096395" y="352595"/>
              <a:ext cx="35939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800" b="1" dirty="0"/>
                <a:t>+14</a:t>
              </a:r>
            </a:p>
            <a:p>
              <a:r>
                <a:rPr lang="sv-SE" sz="800" b="1" dirty="0"/>
                <a:t>-2</a:t>
              </a:r>
            </a:p>
          </p:txBody>
        </p:sp>
      </p:grpSp>
      <p:pic>
        <p:nvPicPr>
          <p:cNvPr id="167" name="Bildobjekt 166"/>
          <p:cNvPicPr>
            <a:picLocks noChangeAspect="1"/>
          </p:cNvPicPr>
          <p:nvPr/>
        </p:nvPicPr>
        <p:blipFill>
          <a:blip r:embed="rId5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41" y="1165533"/>
            <a:ext cx="353569" cy="252985"/>
          </a:xfrm>
          <a:prstGeom prst="rect">
            <a:avLst/>
          </a:prstGeom>
        </p:spPr>
      </p:pic>
      <p:sp>
        <p:nvSpPr>
          <p:cNvPr id="168" name="Text Box 20"/>
          <p:cNvSpPr txBox="1">
            <a:spLocks noChangeArrowheads="1"/>
          </p:cNvSpPr>
          <p:nvPr/>
        </p:nvSpPr>
        <p:spPr bwMode="auto">
          <a:xfrm>
            <a:off x="950964" y="6111392"/>
            <a:ext cx="2546984" cy="29108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Stigarledning </a:t>
            </a:r>
            <a:r>
              <a:rPr lang="sv-SE" dirty="0" smtClean="0"/>
              <a:t>matning</a:t>
            </a:r>
            <a:endParaRPr lang="sv-SE" dirty="0"/>
          </a:p>
        </p:txBody>
      </p:sp>
      <p:sp>
        <p:nvSpPr>
          <p:cNvPr id="169" name="Text Box 20"/>
          <p:cNvSpPr txBox="1">
            <a:spLocks noChangeArrowheads="1"/>
          </p:cNvSpPr>
          <p:nvPr/>
        </p:nvSpPr>
        <p:spPr bwMode="auto">
          <a:xfrm>
            <a:off x="942983" y="6568221"/>
            <a:ext cx="2546984" cy="28748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Stigarledning </a:t>
            </a:r>
            <a:r>
              <a:rPr lang="sv-SE" dirty="0" smtClean="0"/>
              <a:t>trycksatt</a:t>
            </a:r>
            <a:endParaRPr lang="sv-SE" dirty="0"/>
          </a:p>
        </p:txBody>
      </p:sp>
      <p:pic>
        <p:nvPicPr>
          <p:cNvPr id="170" name="Bildobjekt 169"/>
          <p:cNvPicPr>
            <a:picLocks noChangeAspect="1"/>
          </p:cNvPicPr>
          <p:nvPr/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177" y="1135218"/>
            <a:ext cx="252985" cy="252985"/>
          </a:xfrm>
          <a:prstGeom prst="rect">
            <a:avLst/>
          </a:prstGeom>
        </p:spPr>
      </p:pic>
      <p:pic>
        <p:nvPicPr>
          <p:cNvPr id="171" name="Bildobjekt 170"/>
          <p:cNvPicPr>
            <a:picLocks noChangeAspect="1"/>
          </p:cNvPicPr>
          <p:nvPr/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104" y="6611761"/>
            <a:ext cx="252985" cy="252985"/>
          </a:xfrm>
          <a:prstGeom prst="rect">
            <a:avLst/>
          </a:prstGeom>
        </p:spPr>
      </p:pic>
      <p:pic>
        <p:nvPicPr>
          <p:cNvPr id="172" name="Bildobjekt 171"/>
          <p:cNvPicPr>
            <a:picLocks noChangeAspect="1"/>
          </p:cNvPicPr>
          <p:nvPr/>
        </p:nvPicPr>
        <p:blipFill>
          <a:blip r:embed="rId6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1170" y="1087163"/>
            <a:ext cx="777242" cy="252985"/>
          </a:xfrm>
          <a:prstGeom prst="rect">
            <a:avLst/>
          </a:prstGeom>
        </p:spPr>
      </p:pic>
      <p:sp>
        <p:nvSpPr>
          <p:cNvPr id="173" name="Text Box 20"/>
          <p:cNvSpPr txBox="1">
            <a:spLocks noChangeArrowheads="1"/>
          </p:cNvSpPr>
          <p:nvPr/>
        </p:nvSpPr>
        <p:spPr bwMode="auto">
          <a:xfrm>
            <a:off x="11492156" y="1576571"/>
            <a:ext cx="2340000" cy="285707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Sprinklat utrymme</a:t>
            </a:r>
          </a:p>
        </p:txBody>
      </p:sp>
      <p:grpSp>
        <p:nvGrpSpPr>
          <p:cNvPr id="188" name="Grupp 187"/>
          <p:cNvGrpSpPr/>
          <p:nvPr/>
        </p:nvGrpSpPr>
        <p:grpSpPr>
          <a:xfrm>
            <a:off x="3818534" y="9383730"/>
            <a:ext cx="253680" cy="252985"/>
            <a:chOff x="3818534" y="9383730"/>
            <a:chExt cx="253680" cy="252985"/>
          </a:xfrm>
        </p:grpSpPr>
        <p:pic>
          <p:nvPicPr>
            <p:cNvPr id="184" name="Bildobjekt 183"/>
            <p:cNvPicPr>
              <a:picLocks noChangeAspect="1"/>
            </p:cNvPicPr>
            <p:nvPr/>
          </p:nvPicPr>
          <p:blipFill>
            <a:blip r:embed="rId6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9229" y="9383730"/>
              <a:ext cx="252985" cy="252985"/>
            </a:xfrm>
            <a:prstGeom prst="rect">
              <a:avLst/>
            </a:prstGeom>
          </p:spPr>
        </p:pic>
        <p:sp>
          <p:nvSpPr>
            <p:cNvPr id="187" name="textruta 186"/>
            <p:cNvSpPr txBox="1"/>
            <p:nvPr/>
          </p:nvSpPr>
          <p:spPr>
            <a:xfrm>
              <a:off x="3818534" y="9396902"/>
              <a:ext cx="24878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900" b="1" dirty="0" smtClean="0">
                  <a:solidFill>
                    <a:schemeClr val="bg1"/>
                  </a:solidFill>
                </a:rPr>
                <a:t>1</a:t>
              </a:r>
              <a:endParaRPr lang="sv-SE" sz="9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89" name="Text Box 20"/>
          <p:cNvSpPr txBox="1">
            <a:spLocks noChangeArrowheads="1"/>
          </p:cNvSpPr>
          <p:nvPr/>
        </p:nvSpPr>
        <p:spPr bwMode="auto">
          <a:xfrm>
            <a:off x="4292199" y="9353185"/>
            <a:ext cx="2666208" cy="2857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Brunn dagvatten</a:t>
            </a:r>
          </a:p>
        </p:txBody>
      </p:sp>
      <p:sp>
        <p:nvSpPr>
          <p:cNvPr id="223" name="Text Box 20"/>
          <p:cNvSpPr txBox="1">
            <a:spLocks noChangeArrowheads="1"/>
          </p:cNvSpPr>
          <p:nvPr/>
        </p:nvSpPr>
        <p:spPr bwMode="auto">
          <a:xfrm>
            <a:off x="7967825" y="966245"/>
            <a:ext cx="2666208" cy="47037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Brunn OFA </a:t>
            </a:r>
            <a:r>
              <a:rPr lang="sv-SE" dirty="0" smtClean="0"/>
              <a:t>- </a:t>
            </a:r>
            <a:br>
              <a:rPr lang="sv-SE" dirty="0" smtClean="0"/>
            </a:br>
            <a:r>
              <a:rPr lang="sv-SE" dirty="0" err="1" smtClean="0"/>
              <a:t>Oljeförorenat</a:t>
            </a:r>
            <a:r>
              <a:rPr lang="sv-SE" dirty="0" smtClean="0"/>
              <a:t> </a:t>
            </a:r>
            <a:r>
              <a:rPr lang="sv-SE" dirty="0"/>
              <a:t>avloppsvatten</a:t>
            </a:r>
          </a:p>
        </p:txBody>
      </p:sp>
      <p:grpSp>
        <p:nvGrpSpPr>
          <p:cNvPr id="225" name="Grupp 224"/>
          <p:cNvGrpSpPr/>
          <p:nvPr/>
        </p:nvGrpSpPr>
        <p:grpSpPr>
          <a:xfrm>
            <a:off x="7505763" y="1129061"/>
            <a:ext cx="252985" cy="252985"/>
            <a:chOff x="7032358" y="604873"/>
            <a:chExt cx="252985" cy="252985"/>
          </a:xfrm>
        </p:grpSpPr>
        <p:pic>
          <p:nvPicPr>
            <p:cNvPr id="224" name="Bildobjekt 223"/>
            <p:cNvPicPr>
              <a:picLocks noChangeAspect="1"/>
            </p:cNvPicPr>
            <p:nvPr/>
          </p:nvPicPr>
          <p:blipFill>
            <a:blip r:embed="rId6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32358" y="604873"/>
              <a:ext cx="252985" cy="252985"/>
            </a:xfrm>
            <a:prstGeom prst="rect">
              <a:avLst/>
            </a:prstGeom>
          </p:spPr>
        </p:pic>
        <p:sp>
          <p:nvSpPr>
            <p:cNvPr id="222" name="textruta 221"/>
            <p:cNvSpPr txBox="1"/>
            <p:nvPr/>
          </p:nvSpPr>
          <p:spPr>
            <a:xfrm>
              <a:off x="7034457" y="615949"/>
              <a:ext cx="24878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900" b="1" dirty="0" smtClean="0">
                  <a:solidFill>
                    <a:schemeClr val="bg1"/>
                  </a:solidFill>
                </a:rPr>
                <a:t>1</a:t>
              </a:r>
              <a:endParaRPr lang="sv-SE" sz="9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2" name="Grupp 191"/>
          <p:cNvGrpSpPr/>
          <p:nvPr/>
        </p:nvGrpSpPr>
        <p:grpSpPr>
          <a:xfrm>
            <a:off x="1829506" y="9925821"/>
            <a:ext cx="7471423" cy="341527"/>
            <a:chOff x="3563939" y="9991511"/>
            <a:chExt cx="7471423" cy="341527"/>
          </a:xfrm>
        </p:grpSpPr>
        <p:sp>
          <p:nvSpPr>
            <p:cNvPr id="193" name="textruta 192"/>
            <p:cNvSpPr txBox="1"/>
            <p:nvPr/>
          </p:nvSpPr>
          <p:spPr>
            <a:xfrm>
              <a:off x="7037190" y="10086817"/>
              <a:ext cx="53651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 smtClean="0"/>
                <a:t>50m</a:t>
              </a:r>
              <a:endParaRPr lang="sv-SE" sz="1000" dirty="0"/>
            </a:p>
          </p:txBody>
        </p:sp>
        <p:sp>
          <p:nvSpPr>
            <p:cNvPr id="194" name="textruta 193"/>
            <p:cNvSpPr txBox="1"/>
            <p:nvPr/>
          </p:nvSpPr>
          <p:spPr>
            <a:xfrm>
              <a:off x="5259043" y="10076978"/>
              <a:ext cx="4817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 smtClean="0"/>
                <a:t>25m</a:t>
              </a:r>
              <a:endParaRPr lang="sv-SE" sz="1000" dirty="0"/>
            </a:p>
          </p:txBody>
        </p:sp>
        <p:sp>
          <p:nvSpPr>
            <p:cNvPr id="195" name="textruta 194"/>
            <p:cNvSpPr txBox="1"/>
            <p:nvPr/>
          </p:nvSpPr>
          <p:spPr>
            <a:xfrm>
              <a:off x="8922425" y="10086817"/>
              <a:ext cx="4740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/>
                <a:t>75m</a:t>
              </a:r>
            </a:p>
          </p:txBody>
        </p:sp>
        <p:sp>
          <p:nvSpPr>
            <p:cNvPr id="196" name="textruta 195"/>
            <p:cNvSpPr txBox="1"/>
            <p:nvPr/>
          </p:nvSpPr>
          <p:spPr>
            <a:xfrm>
              <a:off x="10532899" y="10067139"/>
              <a:ext cx="50246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 smtClean="0"/>
                <a:t>100m</a:t>
              </a:r>
              <a:endParaRPr lang="sv-SE" sz="1000" dirty="0"/>
            </a:p>
          </p:txBody>
        </p:sp>
        <p:sp>
          <p:nvSpPr>
            <p:cNvPr id="197" name="textruta 196"/>
            <p:cNvSpPr txBox="1"/>
            <p:nvPr/>
          </p:nvSpPr>
          <p:spPr>
            <a:xfrm>
              <a:off x="3563939" y="10050807"/>
              <a:ext cx="34822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/>
                <a:t>0</a:t>
              </a:r>
            </a:p>
          </p:txBody>
        </p:sp>
        <p:cxnSp>
          <p:nvCxnSpPr>
            <p:cNvPr id="198" name="Rak 197"/>
            <p:cNvCxnSpPr/>
            <p:nvPr/>
          </p:nvCxnSpPr>
          <p:spPr>
            <a:xfrm flipV="1">
              <a:off x="9121665" y="9998460"/>
              <a:ext cx="0" cy="118592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Rak 198"/>
            <p:cNvCxnSpPr/>
            <p:nvPr/>
          </p:nvCxnSpPr>
          <p:spPr>
            <a:xfrm flipV="1">
              <a:off x="7232578" y="9998460"/>
              <a:ext cx="0" cy="118592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Rak 199"/>
            <p:cNvCxnSpPr/>
            <p:nvPr/>
          </p:nvCxnSpPr>
          <p:spPr>
            <a:xfrm flipV="1">
              <a:off x="5449448" y="9991511"/>
              <a:ext cx="0" cy="118592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Rak pil 200"/>
            <p:cNvCxnSpPr/>
            <p:nvPr/>
          </p:nvCxnSpPr>
          <p:spPr>
            <a:xfrm>
              <a:off x="3632578" y="10050807"/>
              <a:ext cx="7200000" cy="0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none" w="sm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Rak 201"/>
            <p:cNvCxnSpPr/>
            <p:nvPr/>
          </p:nvCxnSpPr>
          <p:spPr>
            <a:xfrm flipV="1">
              <a:off x="3640076" y="9992110"/>
              <a:ext cx="0" cy="118592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7" name="Text Box 20"/>
          <p:cNvSpPr txBox="1">
            <a:spLocks noChangeArrowheads="1"/>
          </p:cNvSpPr>
          <p:nvPr/>
        </p:nvSpPr>
        <p:spPr bwMode="auto">
          <a:xfrm>
            <a:off x="7919190" y="9218086"/>
            <a:ext cx="2340000" cy="470373"/>
          </a:xfrm>
          <a:prstGeom prst="rect">
            <a:avLst/>
          </a:prstGeom>
          <a:noFill/>
          <a:ln>
            <a:noFill/>
          </a:ln>
          <a:extLst/>
        </p:spPr>
        <p:txBody>
          <a:bodyPr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dirty="0"/>
              <a:t>Avstängningsventil OFA </a:t>
            </a:r>
            <a:r>
              <a:rPr lang="sv-SE" dirty="0" smtClean="0"/>
              <a:t>-</a:t>
            </a:r>
            <a:r>
              <a:rPr lang="sv-SE" dirty="0" err="1" smtClean="0"/>
              <a:t>Oljeförorenat</a:t>
            </a:r>
            <a:r>
              <a:rPr lang="sv-SE" dirty="0" smtClean="0"/>
              <a:t> </a:t>
            </a:r>
            <a:r>
              <a:rPr lang="sv-SE" dirty="0"/>
              <a:t>avloppsvatten</a:t>
            </a:r>
          </a:p>
        </p:txBody>
      </p:sp>
      <p:grpSp>
        <p:nvGrpSpPr>
          <p:cNvPr id="245" name="Grupp 244"/>
          <p:cNvGrpSpPr/>
          <p:nvPr/>
        </p:nvGrpSpPr>
        <p:grpSpPr>
          <a:xfrm>
            <a:off x="7440405" y="9373706"/>
            <a:ext cx="252985" cy="294597"/>
            <a:chOff x="15457796" y="7211858"/>
            <a:chExt cx="252985" cy="294597"/>
          </a:xfrm>
        </p:grpSpPr>
        <p:pic>
          <p:nvPicPr>
            <p:cNvPr id="238" name="Bildobjekt 237"/>
            <p:cNvPicPr>
              <a:picLocks noChangeAspect="1"/>
            </p:cNvPicPr>
            <p:nvPr/>
          </p:nvPicPr>
          <p:blipFill>
            <a:blip r:embed="rId6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7796" y="7211858"/>
              <a:ext cx="252985" cy="252985"/>
            </a:xfrm>
            <a:prstGeom prst="rect">
              <a:avLst/>
            </a:prstGeom>
          </p:spPr>
        </p:pic>
        <p:sp>
          <p:nvSpPr>
            <p:cNvPr id="244" name="textruta 243"/>
            <p:cNvSpPr txBox="1"/>
            <p:nvPr/>
          </p:nvSpPr>
          <p:spPr>
            <a:xfrm>
              <a:off x="15461765" y="7275623"/>
              <a:ext cx="24878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900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227" name="Grupp 226"/>
          <p:cNvGrpSpPr/>
          <p:nvPr/>
        </p:nvGrpSpPr>
        <p:grpSpPr>
          <a:xfrm>
            <a:off x="7447359" y="7515295"/>
            <a:ext cx="252985" cy="304480"/>
            <a:chOff x="6680009" y="6922139"/>
            <a:chExt cx="252985" cy="304480"/>
          </a:xfrm>
        </p:grpSpPr>
        <p:pic>
          <p:nvPicPr>
            <p:cNvPr id="226" name="Bildobjekt 225"/>
            <p:cNvPicPr>
              <a:picLocks noChangeAspect="1"/>
            </p:cNvPicPr>
            <p:nvPr/>
          </p:nvPicPr>
          <p:blipFill>
            <a:blip r:embed="rId6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0009" y="6922139"/>
              <a:ext cx="252985" cy="252985"/>
            </a:xfrm>
            <a:prstGeom prst="rect">
              <a:avLst/>
            </a:prstGeom>
          </p:spPr>
        </p:pic>
        <p:sp>
          <p:nvSpPr>
            <p:cNvPr id="206" name="textruta 205"/>
            <p:cNvSpPr txBox="1"/>
            <p:nvPr/>
          </p:nvSpPr>
          <p:spPr>
            <a:xfrm>
              <a:off x="6682108" y="6995787"/>
              <a:ext cx="24878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900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207" name="Grupp 206"/>
          <p:cNvGrpSpPr/>
          <p:nvPr/>
        </p:nvGrpSpPr>
        <p:grpSpPr>
          <a:xfrm>
            <a:off x="7446526" y="7997766"/>
            <a:ext cx="252985" cy="304480"/>
            <a:chOff x="6680009" y="6922139"/>
            <a:chExt cx="252985" cy="304480"/>
          </a:xfrm>
        </p:grpSpPr>
        <p:pic>
          <p:nvPicPr>
            <p:cNvPr id="208" name="Bildobjekt 207"/>
            <p:cNvPicPr>
              <a:picLocks noChangeAspect="1"/>
            </p:cNvPicPr>
            <p:nvPr/>
          </p:nvPicPr>
          <p:blipFill>
            <a:blip r:embed="rId6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0009" y="6922139"/>
              <a:ext cx="252985" cy="252985"/>
            </a:xfrm>
            <a:prstGeom prst="rect">
              <a:avLst/>
            </a:prstGeom>
          </p:spPr>
        </p:pic>
        <p:sp>
          <p:nvSpPr>
            <p:cNvPr id="209" name="textruta 208"/>
            <p:cNvSpPr txBox="1"/>
            <p:nvPr/>
          </p:nvSpPr>
          <p:spPr>
            <a:xfrm>
              <a:off x="6682108" y="6995787"/>
              <a:ext cx="24878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900" b="1" dirty="0" smtClean="0">
                  <a:solidFill>
                    <a:schemeClr val="bg1"/>
                  </a:solidFill>
                </a:rPr>
                <a:t>2</a:t>
              </a:r>
              <a:endParaRPr lang="sv-SE" sz="9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883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492369" y="817313"/>
            <a:ext cx="2673374" cy="36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0090" tIns="70045" rIns="140090" bIns="70045"/>
          <a:lstStyle/>
          <a:p>
            <a:pPr marL="523875" indent="-523875" defTabSz="1400175">
              <a:lnSpc>
                <a:spcPct val="90000"/>
              </a:lnSpc>
              <a:spcBef>
                <a:spcPct val="20000"/>
              </a:spcBef>
            </a:pPr>
            <a:r>
              <a:rPr lang="sv-SE" sz="2000" b="1" dirty="0">
                <a:solidFill>
                  <a:srgbClr val="000000"/>
                </a:solidFill>
              </a:rPr>
              <a:t>Objektsinformation</a:t>
            </a:r>
            <a:endParaRPr lang="sv-SE" sz="3500" b="1" dirty="0">
              <a:solidFill>
                <a:srgbClr val="000000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1059886" y="9739554"/>
            <a:ext cx="3702277" cy="593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064" tIns="50032" rIns="100064" bIns="50032">
            <a:spAutoFit/>
          </a:bodyPr>
          <a:lstStyle/>
          <a:p>
            <a:pPr algn="r" defTabSz="1400175"/>
            <a:r>
              <a:rPr lang="sv-SE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Objektsinformation</a:t>
            </a:r>
          </a:p>
          <a:p>
            <a:pPr algn="r" defTabSz="1400175"/>
            <a:r>
              <a:rPr lang="sv-SE"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Flik 1</a:t>
            </a:r>
            <a:r>
              <a:rPr lang="sv-SE" sz="18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Blad 3</a:t>
            </a:r>
          </a:p>
        </p:txBody>
      </p:sp>
      <p:sp>
        <p:nvSpPr>
          <p:cNvPr id="2" name="Rektangel 1"/>
          <p:cNvSpPr/>
          <p:nvPr/>
        </p:nvSpPr>
        <p:spPr>
          <a:xfrm>
            <a:off x="492369" y="1185424"/>
            <a:ext cx="6693877" cy="406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8"/>
          <p:cNvSpPr/>
          <p:nvPr/>
        </p:nvSpPr>
        <p:spPr>
          <a:xfrm>
            <a:off x="7268308" y="1185424"/>
            <a:ext cx="6693877" cy="406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 9"/>
          <p:cNvSpPr/>
          <p:nvPr/>
        </p:nvSpPr>
        <p:spPr>
          <a:xfrm>
            <a:off x="492369" y="5312079"/>
            <a:ext cx="6693877" cy="406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 10"/>
          <p:cNvSpPr/>
          <p:nvPr/>
        </p:nvSpPr>
        <p:spPr>
          <a:xfrm>
            <a:off x="7268308" y="5312079"/>
            <a:ext cx="6693877" cy="4068000"/>
          </a:xfrm>
          <a:prstGeom prst="rect">
            <a:avLst/>
          </a:prstGeom>
          <a:solidFill>
            <a:srgbClr val="F8613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textruta 2"/>
          <p:cNvSpPr txBox="1"/>
          <p:nvPr/>
        </p:nvSpPr>
        <p:spPr>
          <a:xfrm>
            <a:off x="492369" y="1185424"/>
            <a:ext cx="669387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b="1" dirty="0" smtClean="0"/>
              <a:t>Byggnadsinformation</a:t>
            </a:r>
          </a:p>
          <a:p>
            <a:endParaRPr lang="sv-SE" sz="1400" dirty="0"/>
          </a:p>
          <a:p>
            <a:r>
              <a:rPr lang="sv-SE" sz="1400" b="1" dirty="0" smtClean="0"/>
              <a:t>Adress:</a:t>
            </a:r>
          </a:p>
          <a:p>
            <a:endParaRPr lang="sv-SE" sz="1400" b="1" dirty="0"/>
          </a:p>
          <a:p>
            <a:r>
              <a:rPr lang="sv-SE" sz="1400" b="1" dirty="0" smtClean="0"/>
              <a:t>Fastighetsbeteckning:</a:t>
            </a:r>
          </a:p>
          <a:p>
            <a:endParaRPr lang="sv-SE" sz="1400" b="1" dirty="0"/>
          </a:p>
          <a:p>
            <a:r>
              <a:rPr lang="sv-SE" sz="1400" b="1" dirty="0" smtClean="0"/>
              <a:t>Kommun:</a:t>
            </a:r>
          </a:p>
          <a:p>
            <a:endParaRPr lang="sv-SE" sz="1400" b="1" dirty="0" smtClean="0"/>
          </a:p>
          <a:p>
            <a:endParaRPr lang="sv-SE" sz="1400" b="1" dirty="0"/>
          </a:p>
          <a:p>
            <a:r>
              <a:rPr lang="sv-SE" sz="1400" b="1" dirty="0" smtClean="0"/>
              <a:t>Byggnadsår:</a:t>
            </a:r>
          </a:p>
          <a:p>
            <a:endParaRPr lang="sv-SE" sz="1400" b="1" dirty="0"/>
          </a:p>
          <a:p>
            <a:r>
              <a:rPr lang="sv-SE" sz="1400" b="1" dirty="0" smtClean="0"/>
              <a:t>Våningsantal:</a:t>
            </a:r>
          </a:p>
          <a:p>
            <a:endParaRPr lang="sv-SE" sz="1400" b="1" dirty="0"/>
          </a:p>
          <a:p>
            <a:r>
              <a:rPr lang="sv-SE" sz="1400" b="1" dirty="0" smtClean="0"/>
              <a:t>Byggnadsklass:</a:t>
            </a:r>
          </a:p>
          <a:p>
            <a:endParaRPr lang="sv-SE" sz="1400" b="1" dirty="0"/>
          </a:p>
          <a:p>
            <a:r>
              <a:rPr lang="sv-SE" sz="1400" b="1" dirty="0" smtClean="0"/>
              <a:t>Bärighet:</a:t>
            </a:r>
          </a:p>
          <a:p>
            <a:endParaRPr lang="sv-SE" sz="1400" b="1" dirty="0"/>
          </a:p>
          <a:p>
            <a:r>
              <a:rPr lang="sv-SE" sz="1400" b="1" dirty="0" smtClean="0"/>
              <a:t>Sektioneringar</a:t>
            </a:r>
            <a:r>
              <a:rPr lang="sv-SE" sz="1600" b="1" dirty="0" smtClean="0"/>
              <a:t>:</a:t>
            </a:r>
            <a:endParaRPr lang="sv-SE" sz="1400" b="1" dirty="0"/>
          </a:p>
        </p:txBody>
      </p:sp>
      <p:sp>
        <p:nvSpPr>
          <p:cNvPr id="12" name="textruta 11"/>
          <p:cNvSpPr txBox="1"/>
          <p:nvPr/>
        </p:nvSpPr>
        <p:spPr>
          <a:xfrm>
            <a:off x="7268308" y="1185425"/>
            <a:ext cx="6693877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b="1" dirty="0" smtClean="0"/>
              <a:t>Insatsinformation</a:t>
            </a:r>
          </a:p>
          <a:p>
            <a:endParaRPr lang="sv-SE" sz="1400" dirty="0" smtClean="0"/>
          </a:p>
          <a:p>
            <a:r>
              <a:rPr lang="sv-SE" sz="1400" b="1" dirty="0" smtClean="0"/>
              <a:t>Särskilda risker:</a:t>
            </a:r>
          </a:p>
          <a:p>
            <a:endParaRPr lang="sv-SE" sz="1400" b="1" dirty="0" smtClean="0"/>
          </a:p>
          <a:p>
            <a:r>
              <a:rPr lang="sv-SE" sz="1400" b="1" dirty="0" smtClean="0"/>
              <a:t>Brytpunkt:</a:t>
            </a:r>
          </a:p>
          <a:p>
            <a:endParaRPr lang="sv-SE" sz="1400" b="1" dirty="0"/>
          </a:p>
          <a:p>
            <a:r>
              <a:rPr lang="sv-SE" sz="1400" b="1" dirty="0" smtClean="0"/>
              <a:t>Utrymning:</a:t>
            </a:r>
          </a:p>
          <a:p>
            <a:endParaRPr lang="sv-SE" sz="1400" b="1" dirty="0"/>
          </a:p>
          <a:p>
            <a:r>
              <a:rPr lang="sv-SE" sz="1400" b="1" dirty="0" smtClean="0"/>
              <a:t>Avstängningar:</a:t>
            </a:r>
          </a:p>
          <a:p>
            <a:endParaRPr lang="sv-SE" sz="1400" b="1" dirty="0"/>
          </a:p>
          <a:p>
            <a:r>
              <a:rPr lang="sv-SE" sz="1400" b="1" dirty="0" smtClean="0"/>
              <a:t>Brandvattenförsörjning:</a:t>
            </a:r>
          </a:p>
          <a:p>
            <a:endParaRPr lang="sv-SE" sz="1400" b="1" dirty="0"/>
          </a:p>
          <a:p>
            <a:r>
              <a:rPr lang="sv-SE" sz="1400" b="1" dirty="0" smtClean="0"/>
              <a:t>Alternativa angreppsvägar:</a:t>
            </a:r>
          </a:p>
          <a:p>
            <a:endParaRPr lang="sv-SE" sz="1400" b="1" dirty="0"/>
          </a:p>
          <a:p>
            <a:r>
              <a:rPr lang="sv-SE" sz="1400" b="1" dirty="0" smtClean="0"/>
              <a:t>Taktik:</a:t>
            </a:r>
            <a:endParaRPr lang="sv-SE" sz="1200" b="1" dirty="0"/>
          </a:p>
        </p:txBody>
      </p:sp>
      <p:sp>
        <p:nvSpPr>
          <p:cNvPr id="13" name="textruta 12"/>
          <p:cNvSpPr txBox="1"/>
          <p:nvPr/>
        </p:nvSpPr>
        <p:spPr>
          <a:xfrm>
            <a:off x="492369" y="5312079"/>
            <a:ext cx="6693877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b="1" dirty="0" smtClean="0"/>
              <a:t>Verksamhetsinformation</a:t>
            </a:r>
          </a:p>
          <a:p>
            <a:endParaRPr lang="sv-SE" sz="1400" dirty="0" smtClean="0"/>
          </a:p>
          <a:p>
            <a:r>
              <a:rPr lang="sv-SE" sz="1400" b="1" dirty="0" smtClean="0"/>
              <a:t>Verksamheter:</a:t>
            </a:r>
          </a:p>
          <a:p>
            <a:endParaRPr lang="sv-SE" sz="1400" b="1" dirty="0"/>
          </a:p>
          <a:p>
            <a:r>
              <a:rPr lang="sv-SE" sz="1400" b="1" dirty="0" smtClean="0"/>
              <a:t>Personantal (dag/natt):</a:t>
            </a:r>
          </a:p>
          <a:p>
            <a:endParaRPr lang="sv-SE" sz="1400" b="1" dirty="0"/>
          </a:p>
          <a:p>
            <a:r>
              <a:rPr lang="sv-SE" sz="1400" b="1" dirty="0" smtClean="0"/>
              <a:t>Skyddsvärda objekt:</a:t>
            </a:r>
          </a:p>
          <a:p>
            <a:endParaRPr lang="sv-SE" sz="1400" b="1" dirty="0" smtClean="0"/>
          </a:p>
          <a:p>
            <a:endParaRPr lang="sv-SE" sz="1400" b="1" dirty="0"/>
          </a:p>
          <a:p>
            <a:r>
              <a:rPr lang="sv-SE" sz="1800" b="1" dirty="0" smtClean="0"/>
              <a:t>Kontaktinformation</a:t>
            </a:r>
          </a:p>
          <a:p>
            <a:endParaRPr lang="sv-SE" sz="1400" b="1" dirty="0"/>
          </a:p>
          <a:p>
            <a:r>
              <a:rPr lang="sv-SE" sz="1400" b="1" dirty="0" smtClean="0"/>
              <a:t>Kontaktperson 1:</a:t>
            </a:r>
          </a:p>
          <a:p>
            <a:r>
              <a:rPr lang="sv-SE" sz="1400" b="1" dirty="0" smtClean="0"/>
              <a:t>Telefon (dag/natt):</a:t>
            </a:r>
          </a:p>
          <a:p>
            <a:endParaRPr lang="sv-SE" sz="1400" b="1" dirty="0"/>
          </a:p>
          <a:p>
            <a:r>
              <a:rPr lang="sv-SE" sz="1400" b="1" dirty="0" smtClean="0"/>
              <a:t>Kontaktperson 2:</a:t>
            </a:r>
          </a:p>
          <a:p>
            <a:r>
              <a:rPr lang="sv-SE" sz="1400" b="1" dirty="0"/>
              <a:t>Telefon (dag/natt</a:t>
            </a:r>
            <a:r>
              <a:rPr lang="sv-SE" sz="1400" b="1" dirty="0" smtClean="0"/>
              <a:t>):</a:t>
            </a:r>
            <a:endParaRPr lang="sv-SE" sz="1400" b="1" dirty="0"/>
          </a:p>
        </p:txBody>
      </p:sp>
      <p:sp>
        <p:nvSpPr>
          <p:cNvPr id="14" name="textruta 13"/>
          <p:cNvSpPr txBox="1"/>
          <p:nvPr/>
        </p:nvSpPr>
        <p:spPr>
          <a:xfrm>
            <a:off x="7268308" y="5312079"/>
            <a:ext cx="669387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b="1" dirty="0" smtClean="0"/>
              <a:t>Brandtekniska installationer</a:t>
            </a:r>
          </a:p>
          <a:p>
            <a:endParaRPr lang="sv-SE" sz="1400" dirty="0"/>
          </a:p>
          <a:p>
            <a:r>
              <a:rPr lang="sv-SE" sz="1400" b="1" dirty="0" smtClean="0"/>
              <a:t>Centralapparat placering:</a:t>
            </a:r>
          </a:p>
          <a:p>
            <a:endParaRPr lang="sv-SE" sz="1400" b="1" dirty="0"/>
          </a:p>
          <a:p>
            <a:r>
              <a:rPr lang="sv-SE" sz="1400" b="1" dirty="0" smtClean="0"/>
              <a:t>Sprinkler:</a:t>
            </a:r>
          </a:p>
          <a:p>
            <a:endParaRPr lang="sv-SE" sz="1400" b="1" dirty="0"/>
          </a:p>
          <a:p>
            <a:r>
              <a:rPr lang="sv-SE" sz="1400" b="1" dirty="0" smtClean="0"/>
              <a:t>Brandgasventilation:</a:t>
            </a:r>
          </a:p>
          <a:p>
            <a:endParaRPr lang="sv-SE" sz="1400" b="1" dirty="0"/>
          </a:p>
          <a:p>
            <a:r>
              <a:rPr lang="sv-SE" sz="1400" b="1" dirty="0" smtClean="0"/>
              <a:t>Styrfunktioner för räddningstjänsten:</a:t>
            </a:r>
          </a:p>
          <a:p>
            <a:endParaRPr lang="sv-SE" sz="1400" b="1" dirty="0"/>
          </a:p>
          <a:p>
            <a:r>
              <a:rPr lang="sv-SE" sz="1400" b="1" dirty="0" smtClean="0"/>
              <a:t>Stigarledningar:</a:t>
            </a:r>
            <a:endParaRPr lang="sv-SE" sz="1200" b="1" dirty="0"/>
          </a:p>
        </p:txBody>
      </p:sp>
    </p:spTree>
    <p:extLst>
      <p:ext uri="{BB962C8B-B14F-4D97-AF65-F5344CB8AC3E}">
        <p14:creationId xmlns:p14="http://schemas.microsoft.com/office/powerpoint/2010/main" val="395691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11059886" y="9742199"/>
            <a:ext cx="3702277" cy="593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064" tIns="50032" rIns="100064" bIns="50032">
            <a:spAutoFit/>
          </a:bodyPr>
          <a:lstStyle/>
          <a:p>
            <a:pPr algn="r" defTabSz="1400175"/>
            <a:r>
              <a:rPr lang="sv-S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Situationsritning</a:t>
            </a:r>
          </a:p>
          <a:p>
            <a:pPr algn="r" defTabSz="1400175"/>
            <a:r>
              <a:rPr lang="sv-SE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Flik 2</a:t>
            </a:r>
            <a:r>
              <a:rPr lang="sv-SE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Blad 4</a:t>
            </a:r>
          </a:p>
        </p:txBody>
      </p:sp>
      <p:pic>
        <p:nvPicPr>
          <p:cNvPr id="137" name="Bildobjekt 1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484">
            <a:off x="9758572" y="263153"/>
            <a:ext cx="667513" cy="914402"/>
          </a:xfrm>
          <a:prstGeom prst="rect">
            <a:avLst/>
          </a:prstGeom>
        </p:spPr>
      </p:pic>
      <p:sp>
        <p:nvSpPr>
          <p:cNvPr id="116" name="Rubrik 1"/>
          <p:cNvSpPr txBox="1">
            <a:spLocks/>
          </p:cNvSpPr>
          <p:nvPr/>
        </p:nvSpPr>
        <p:spPr>
          <a:xfrm>
            <a:off x="765081" y="1029939"/>
            <a:ext cx="8764414" cy="84657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13777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2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7200" dirty="0" smtClean="0"/>
              <a:t> Situationsritning för hela anläggningen</a:t>
            </a:r>
            <a:endParaRPr lang="sv-SE" sz="6600" dirty="0"/>
          </a:p>
        </p:txBody>
      </p:sp>
      <p:sp>
        <p:nvSpPr>
          <p:cNvPr id="117" name="Rubrik 1"/>
          <p:cNvSpPr txBox="1">
            <a:spLocks/>
          </p:cNvSpPr>
          <p:nvPr/>
        </p:nvSpPr>
        <p:spPr>
          <a:xfrm>
            <a:off x="765081" y="9919980"/>
            <a:ext cx="10270281" cy="3608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l" defTabSz="13777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2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2000" dirty="0" smtClean="0"/>
              <a:t>Här ska det finnas en skala så man kan bedöma avståndet</a:t>
            </a:r>
            <a:endParaRPr lang="sv-SE" sz="1800" dirty="0"/>
          </a:p>
        </p:txBody>
      </p:sp>
      <p:sp>
        <p:nvSpPr>
          <p:cNvPr id="7" name="Rubrik 1"/>
          <p:cNvSpPr txBox="1">
            <a:spLocks/>
          </p:cNvSpPr>
          <p:nvPr/>
        </p:nvSpPr>
        <p:spPr>
          <a:xfrm>
            <a:off x="11059885" y="0"/>
            <a:ext cx="3702277" cy="95777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13777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2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2000" dirty="0" smtClean="0"/>
              <a:t>symboler med förklaring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414263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074401" y="9739554"/>
            <a:ext cx="3687762" cy="593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064" tIns="50032" rIns="100064" bIns="50032">
            <a:spAutoFit/>
          </a:bodyPr>
          <a:lstStyle/>
          <a:p>
            <a:pPr algn="r" defTabSz="1400175"/>
            <a:r>
              <a:rPr lang="sv-S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Namn på aktuell del av anläggningen</a:t>
            </a:r>
            <a:endParaRPr lang="sv-S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defTabSz="1400175"/>
            <a:r>
              <a:rPr lang="sv-SE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Flik 2</a:t>
            </a:r>
            <a:r>
              <a:rPr lang="sv-SE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sv-SE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Blad 5</a:t>
            </a: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11074401" y="155788"/>
            <a:ext cx="3687762" cy="8380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500063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sv-SE" sz="1400" b="1" dirty="0" smtClean="0"/>
              <a:t>Skriv här vilken byggnad på anläggningen det gäller</a:t>
            </a:r>
          </a:p>
          <a:p>
            <a:pPr algn="l" eaLnBrk="1" hangingPunct="1">
              <a:spcBef>
                <a:spcPct val="50000"/>
              </a:spcBef>
            </a:pPr>
            <a:r>
              <a:rPr lang="sv-SE" b="1" dirty="0" smtClean="0"/>
              <a:t>Byggnadsinformation</a:t>
            </a:r>
            <a:endParaRPr lang="sv-SE" b="1" dirty="0"/>
          </a:p>
          <a:p>
            <a:pPr marL="171450" indent="-171450" algn="l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/>
              <a:t>Byggnadsår: </a:t>
            </a:r>
          </a:p>
          <a:p>
            <a:pPr marL="171450" indent="-171450" algn="l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/>
              <a:t>Våningsantal: </a:t>
            </a:r>
            <a:endParaRPr lang="sv-SE" dirty="0" smtClean="0"/>
          </a:p>
          <a:p>
            <a:pPr marL="171450" indent="-171450" algn="l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 smtClean="0"/>
              <a:t>Byggnadsklass: </a:t>
            </a:r>
            <a:endParaRPr lang="sv-SE" dirty="0"/>
          </a:p>
          <a:p>
            <a:pPr marL="171450" indent="-171450" algn="l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/>
              <a:t>Bärighet</a:t>
            </a:r>
            <a:r>
              <a:rPr lang="sv-SE" dirty="0" smtClean="0"/>
              <a:t>:</a:t>
            </a:r>
            <a:endParaRPr lang="sv-SE" dirty="0"/>
          </a:p>
          <a:p>
            <a:pPr marL="171450" indent="-171450" algn="l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 smtClean="0"/>
              <a:t>Sektionering: </a:t>
            </a:r>
          </a:p>
          <a:p>
            <a:pPr marL="171450" indent="-17145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 smtClean="0"/>
              <a:t>Takkonstruktion:</a:t>
            </a:r>
          </a:p>
          <a:p>
            <a:pPr marL="171450" indent="-17145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sv-SE" dirty="0" smtClean="0"/>
          </a:p>
          <a:p>
            <a:pPr algn="l" eaLnBrk="1" hangingPunct="1">
              <a:spcBef>
                <a:spcPct val="50000"/>
              </a:spcBef>
            </a:pPr>
            <a:endParaRPr lang="sv-SE" dirty="0"/>
          </a:p>
          <a:p>
            <a:pPr algn="l" eaLnBrk="1" hangingPunct="1">
              <a:spcBef>
                <a:spcPct val="50000"/>
              </a:spcBef>
            </a:pPr>
            <a:endParaRPr lang="sv-SE" dirty="0"/>
          </a:p>
          <a:p>
            <a:pPr eaLnBrk="1" hangingPunct="1">
              <a:spcBef>
                <a:spcPct val="50000"/>
              </a:spcBef>
            </a:pPr>
            <a:r>
              <a:rPr lang="sv-SE" b="1" dirty="0" smtClean="0"/>
              <a:t>Verksamhetsinformation</a:t>
            </a:r>
          </a:p>
          <a:p>
            <a:pPr marL="671513" lvl="1" indent="-17145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 smtClean="0"/>
              <a:t>Verksamhet:</a:t>
            </a:r>
          </a:p>
          <a:p>
            <a:pPr marL="671513" lvl="1" indent="-17145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 smtClean="0"/>
              <a:t>Personantal </a:t>
            </a:r>
            <a:r>
              <a:rPr lang="sv-SE" dirty="0"/>
              <a:t>(dag/natt</a:t>
            </a:r>
            <a:r>
              <a:rPr lang="sv-SE" dirty="0" smtClean="0"/>
              <a:t>):</a:t>
            </a:r>
            <a:endParaRPr lang="sv-SE" dirty="0"/>
          </a:p>
          <a:p>
            <a:pPr marL="671513" lvl="1" indent="-171450"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 smtClean="0"/>
              <a:t>Skyddsvärda </a:t>
            </a:r>
            <a:r>
              <a:rPr lang="sv-SE" dirty="0"/>
              <a:t>objekt</a:t>
            </a:r>
            <a:r>
              <a:rPr lang="sv-SE" dirty="0" smtClean="0"/>
              <a:t>:</a:t>
            </a:r>
          </a:p>
          <a:p>
            <a:pPr algn="l" eaLnBrk="1" hangingPunct="1">
              <a:spcBef>
                <a:spcPct val="50000"/>
              </a:spcBef>
            </a:pPr>
            <a:endParaRPr lang="sv-SE" dirty="0"/>
          </a:p>
          <a:p>
            <a:pPr algn="l" eaLnBrk="1" hangingPunct="1">
              <a:spcBef>
                <a:spcPct val="50000"/>
              </a:spcBef>
            </a:pPr>
            <a:r>
              <a:rPr lang="sv-SE" b="1" dirty="0" smtClean="0"/>
              <a:t>Riskkällor i byggnaden</a:t>
            </a:r>
          </a:p>
          <a:p>
            <a:pPr algn="l" eaLnBrk="1" hangingPunct="1">
              <a:spcBef>
                <a:spcPct val="50000"/>
              </a:spcBef>
            </a:pPr>
            <a:endParaRPr lang="sv-SE" dirty="0" smtClean="0"/>
          </a:p>
          <a:p>
            <a:pPr algn="l" eaLnBrk="1" hangingPunct="1">
              <a:spcBef>
                <a:spcPct val="50000"/>
              </a:spcBef>
            </a:pPr>
            <a:endParaRPr lang="sv-SE" dirty="0"/>
          </a:p>
          <a:p>
            <a:pPr algn="l" eaLnBrk="1" hangingPunct="1">
              <a:spcBef>
                <a:spcPct val="50000"/>
              </a:spcBef>
            </a:pPr>
            <a:r>
              <a:rPr lang="sv-SE" b="1" dirty="0" smtClean="0"/>
              <a:t>Brandtekniska installationer</a:t>
            </a:r>
          </a:p>
          <a:p>
            <a:pPr algn="l" eaLnBrk="1" hangingPunct="1">
              <a:spcBef>
                <a:spcPct val="50000"/>
              </a:spcBef>
            </a:pPr>
            <a:r>
              <a:rPr lang="sv-SE" dirty="0" smtClean="0"/>
              <a:t>Släcksystem:</a:t>
            </a:r>
          </a:p>
          <a:p>
            <a:pPr algn="l" eaLnBrk="1" hangingPunct="1">
              <a:spcBef>
                <a:spcPct val="50000"/>
              </a:spcBef>
            </a:pPr>
            <a:endParaRPr lang="sv-SE" b="1" dirty="0"/>
          </a:p>
          <a:p>
            <a:pPr eaLnBrk="1" hangingPunct="1">
              <a:spcBef>
                <a:spcPct val="50000"/>
              </a:spcBef>
            </a:pPr>
            <a:r>
              <a:rPr lang="sv-SE" dirty="0"/>
              <a:t>Styrfunktioner för räddningstjänsten:</a:t>
            </a:r>
          </a:p>
          <a:p>
            <a:pPr algn="l" eaLnBrk="1" hangingPunct="1">
              <a:spcBef>
                <a:spcPct val="50000"/>
              </a:spcBef>
            </a:pPr>
            <a:endParaRPr lang="sv-SE" b="1" dirty="0" smtClean="0"/>
          </a:p>
          <a:p>
            <a:pPr algn="l" eaLnBrk="1" hangingPunct="1">
              <a:spcBef>
                <a:spcPct val="50000"/>
              </a:spcBef>
            </a:pPr>
            <a:endParaRPr lang="sv-SE" b="1" dirty="0" smtClean="0"/>
          </a:p>
          <a:p>
            <a:pPr algn="l" eaLnBrk="1" hangingPunct="1">
              <a:spcBef>
                <a:spcPct val="50000"/>
              </a:spcBef>
            </a:pPr>
            <a:endParaRPr lang="sv-SE" b="1" dirty="0" smtClean="0"/>
          </a:p>
          <a:p>
            <a:pPr algn="l" eaLnBrk="1" hangingPunct="1">
              <a:spcBef>
                <a:spcPct val="50000"/>
              </a:spcBef>
            </a:pPr>
            <a:r>
              <a:rPr lang="sv-SE" b="1" dirty="0" smtClean="0"/>
              <a:t>Avstängningar</a:t>
            </a:r>
          </a:p>
          <a:p>
            <a:pPr algn="l" eaLnBrk="1" hangingPunct="1">
              <a:spcBef>
                <a:spcPct val="50000"/>
              </a:spcBef>
            </a:pPr>
            <a:endParaRPr lang="sv-SE" dirty="0"/>
          </a:p>
          <a:p>
            <a:pPr algn="l" eaLnBrk="1" hangingPunct="1">
              <a:spcBef>
                <a:spcPct val="50000"/>
              </a:spcBef>
            </a:pPr>
            <a:endParaRPr lang="sv-SE" dirty="0"/>
          </a:p>
        </p:txBody>
      </p:sp>
      <p:pic>
        <p:nvPicPr>
          <p:cNvPr id="77" name="Bildobjekt 7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484">
            <a:off x="9827072" y="216261"/>
            <a:ext cx="667513" cy="914402"/>
          </a:xfrm>
          <a:prstGeom prst="rect">
            <a:avLst/>
          </a:prstGeom>
        </p:spPr>
      </p:pic>
      <p:pic>
        <p:nvPicPr>
          <p:cNvPr id="111" name="Bildobjekt 1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7618" y="4303374"/>
            <a:ext cx="252985" cy="252985"/>
          </a:xfrm>
          <a:prstGeom prst="rect">
            <a:avLst/>
          </a:prstGeom>
        </p:spPr>
      </p:pic>
      <p:sp>
        <p:nvSpPr>
          <p:cNvPr id="81" name="Rubrik 1"/>
          <p:cNvSpPr txBox="1">
            <a:spLocks/>
          </p:cNvSpPr>
          <p:nvPr/>
        </p:nvSpPr>
        <p:spPr>
          <a:xfrm>
            <a:off x="765081" y="766416"/>
            <a:ext cx="8027228" cy="81492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13777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2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7200" dirty="0" smtClean="0"/>
              <a:t>Byggnadsritning</a:t>
            </a:r>
            <a:r>
              <a:rPr lang="sv-SE" sz="7200" dirty="0" smtClean="0"/>
              <a:t> </a:t>
            </a:r>
            <a:r>
              <a:rPr lang="sv-SE" sz="7200" dirty="0" smtClean="0"/>
              <a:t>för aktuell byggnad på anläggningen</a:t>
            </a:r>
            <a:endParaRPr lang="sv-SE" sz="6600" dirty="0"/>
          </a:p>
        </p:txBody>
      </p:sp>
      <p:sp>
        <p:nvSpPr>
          <p:cNvPr id="82" name="Rubrik 1"/>
          <p:cNvSpPr txBox="1">
            <a:spLocks/>
          </p:cNvSpPr>
          <p:nvPr/>
        </p:nvSpPr>
        <p:spPr>
          <a:xfrm>
            <a:off x="9016158" y="7700989"/>
            <a:ext cx="2019204" cy="22470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13777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2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2000" dirty="0" smtClean="0"/>
              <a:t>Situationsritning som markerar den aktuella byggnaden på anläggningen </a:t>
            </a:r>
            <a:endParaRPr lang="sv-SE" sz="1800" dirty="0"/>
          </a:p>
        </p:txBody>
      </p:sp>
      <p:sp>
        <p:nvSpPr>
          <p:cNvPr id="83" name="Rubrik 1"/>
          <p:cNvSpPr txBox="1">
            <a:spLocks/>
          </p:cNvSpPr>
          <p:nvPr/>
        </p:nvSpPr>
        <p:spPr>
          <a:xfrm>
            <a:off x="765081" y="9919980"/>
            <a:ext cx="10270281" cy="3608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l" defTabSz="13777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2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2000" dirty="0" smtClean="0"/>
              <a:t>Här ska det finnas en skala så man kan bedöma avståndet</a:t>
            </a:r>
            <a:endParaRPr lang="sv-SE" sz="1800" dirty="0"/>
          </a:p>
        </p:txBody>
      </p:sp>
      <p:sp>
        <p:nvSpPr>
          <p:cNvPr id="84" name="textruta 83"/>
          <p:cNvSpPr txBox="1"/>
          <p:nvPr/>
        </p:nvSpPr>
        <p:spPr>
          <a:xfrm>
            <a:off x="10316337" y="7454768"/>
            <a:ext cx="432000" cy="246221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000" dirty="0"/>
              <a:t>1</a:t>
            </a:r>
          </a:p>
        </p:txBody>
      </p:sp>
      <p:sp>
        <p:nvSpPr>
          <p:cNvPr id="85" name="textruta 84"/>
          <p:cNvSpPr txBox="1"/>
          <p:nvPr/>
        </p:nvSpPr>
        <p:spPr>
          <a:xfrm>
            <a:off x="10316337" y="7208547"/>
            <a:ext cx="43200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89761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074853" y="9739554"/>
            <a:ext cx="3687310" cy="593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064" tIns="50032" rIns="100064" bIns="50032">
            <a:spAutoFit/>
          </a:bodyPr>
          <a:lstStyle/>
          <a:p>
            <a:pPr algn="r" defTabSz="1400175"/>
            <a:r>
              <a:rPr lang="sv-SE" sz="1400" dirty="0" smtClean="0">
                <a:solidFill>
                  <a:schemeClr val="bg1"/>
                </a:solidFill>
              </a:rPr>
              <a:t>Vilket plan, Namn byggnaden</a:t>
            </a:r>
            <a:endParaRPr lang="sv-SE" sz="1400" dirty="0">
              <a:solidFill>
                <a:schemeClr val="bg1"/>
              </a:solidFill>
            </a:endParaRPr>
          </a:p>
          <a:p>
            <a:pPr algn="r" defTabSz="1400175"/>
            <a:r>
              <a:rPr lang="sv-SE" sz="1800" dirty="0">
                <a:solidFill>
                  <a:schemeClr val="bg1"/>
                </a:solidFill>
              </a:rPr>
              <a:t> Flik </a:t>
            </a:r>
            <a:r>
              <a:rPr lang="sv-SE" sz="1800" dirty="0" smtClean="0">
                <a:solidFill>
                  <a:schemeClr val="bg1"/>
                </a:solidFill>
              </a:rPr>
              <a:t>3 </a:t>
            </a:r>
            <a:r>
              <a:rPr lang="sv-SE" sz="1800" dirty="0">
                <a:solidFill>
                  <a:schemeClr val="bg1"/>
                </a:solidFill>
              </a:rPr>
              <a:t>/ Blad </a:t>
            </a:r>
            <a:r>
              <a:rPr lang="sv-SE" sz="1800" dirty="0" smtClean="0">
                <a:solidFill>
                  <a:schemeClr val="bg1"/>
                </a:solidFill>
              </a:rPr>
              <a:t>6</a:t>
            </a:r>
            <a:endParaRPr lang="sv-SE" sz="1800" dirty="0">
              <a:solidFill>
                <a:schemeClr val="bg1"/>
              </a:solidFill>
            </a:endParaRPr>
          </a:p>
        </p:txBody>
      </p:sp>
      <p:pic>
        <p:nvPicPr>
          <p:cNvPr id="37" name="Bildobjekt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484">
            <a:off x="9827072" y="216261"/>
            <a:ext cx="667513" cy="914402"/>
          </a:xfrm>
          <a:prstGeom prst="rect">
            <a:avLst/>
          </a:prstGeom>
        </p:spPr>
      </p:pic>
      <p:sp>
        <p:nvSpPr>
          <p:cNvPr id="46" name="Text Box 3"/>
          <p:cNvSpPr txBox="1">
            <a:spLocks noChangeArrowheads="1"/>
          </p:cNvSpPr>
          <p:nvPr/>
        </p:nvSpPr>
        <p:spPr bwMode="auto">
          <a:xfrm>
            <a:off x="11074853" y="15859"/>
            <a:ext cx="3687310" cy="7241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500063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sv-SE" sz="1600" b="1" dirty="0" smtClean="0"/>
              <a:t>Planritning: namn på byggnaden, vilket plan  </a:t>
            </a:r>
          </a:p>
          <a:p>
            <a:pPr algn="l" eaLnBrk="1" hangingPunct="1">
              <a:spcBef>
                <a:spcPct val="50000"/>
              </a:spcBef>
            </a:pPr>
            <a:r>
              <a:rPr lang="sv-SE" b="1" dirty="0" smtClean="0"/>
              <a:t>Byggnadsinformation</a:t>
            </a:r>
            <a:r>
              <a:rPr lang="sv-SE" dirty="0" smtClean="0"/>
              <a:t> </a:t>
            </a:r>
            <a:endParaRPr lang="sv-SE" dirty="0"/>
          </a:p>
          <a:p>
            <a:pPr marL="171450" indent="-171450" algn="l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 smtClean="0"/>
              <a:t>Sektionering: </a:t>
            </a:r>
            <a:endParaRPr lang="sv-SE" dirty="0"/>
          </a:p>
          <a:p>
            <a:pPr algn="l" eaLnBrk="1" hangingPunct="1">
              <a:spcBef>
                <a:spcPct val="50000"/>
              </a:spcBef>
            </a:pPr>
            <a:endParaRPr lang="sv-SE" dirty="0" smtClean="0"/>
          </a:p>
          <a:p>
            <a:pPr algn="l" eaLnBrk="1" hangingPunct="1">
              <a:spcBef>
                <a:spcPct val="50000"/>
              </a:spcBef>
            </a:pPr>
            <a:endParaRPr lang="sv-SE" dirty="0"/>
          </a:p>
          <a:p>
            <a:pPr eaLnBrk="1" hangingPunct="1">
              <a:spcBef>
                <a:spcPct val="50000"/>
              </a:spcBef>
            </a:pPr>
            <a:r>
              <a:rPr lang="sv-SE" b="1" dirty="0" smtClean="0"/>
              <a:t>Verksamhetsinformation</a:t>
            </a:r>
          </a:p>
          <a:p>
            <a:pPr marL="671513" lvl="1" indent="-17145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 smtClean="0"/>
              <a:t>Verksamhet:</a:t>
            </a:r>
          </a:p>
          <a:p>
            <a:pPr marL="671513" lvl="1" indent="-17145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 smtClean="0"/>
              <a:t>Personantal (dag/natt):</a:t>
            </a:r>
          </a:p>
          <a:p>
            <a:pPr marL="671513" lvl="1" indent="-17145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 smtClean="0"/>
              <a:t>Skyddsvärda </a:t>
            </a:r>
            <a:r>
              <a:rPr lang="sv-SE" dirty="0"/>
              <a:t>objekt: </a:t>
            </a:r>
            <a:endParaRPr lang="sv-SE" dirty="0" smtClean="0"/>
          </a:p>
          <a:p>
            <a:pPr algn="l" eaLnBrk="1" hangingPunct="1">
              <a:spcBef>
                <a:spcPct val="50000"/>
              </a:spcBef>
            </a:pPr>
            <a:endParaRPr lang="sv-SE" dirty="0" smtClean="0"/>
          </a:p>
          <a:p>
            <a:pPr algn="l" eaLnBrk="1" hangingPunct="1">
              <a:spcBef>
                <a:spcPct val="50000"/>
              </a:spcBef>
            </a:pPr>
            <a:endParaRPr lang="sv-SE" dirty="0"/>
          </a:p>
          <a:p>
            <a:pPr algn="l" eaLnBrk="1" hangingPunct="1">
              <a:spcBef>
                <a:spcPct val="50000"/>
              </a:spcBef>
            </a:pPr>
            <a:r>
              <a:rPr lang="sv-SE" b="1" dirty="0" smtClean="0"/>
              <a:t>Risker och Taktik</a:t>
            </a:r>
            <a:endParaRPr lang="sv-SE" b="1" dirty="0"/>
          </a:p>
          <a:p>
            <a:pPr algn="l" eaLnBrk="1" hangingPunct="1">
              <a:spcBef>
                <a:spcPct val="50000"/>
              </a:spcBef>
            </a:pPr>
            <a:endParaRPr lang="sv-SE" dirty="0" smtClean="0"/>
          </a:p>
          <a:p>
            <a:pPr algn="l" eaLnBrk="1" hangingPunct="1">
              <a:spcBef>
                <a:spcPct val="50000"/>
              </a:spcBef>
            </a:pPr>
            <a:endParaRPr lang="sv-SE" b="1" dirty="0" smtClean="0"/>
          </a:p>
          <a:p>
            <a:pPr algn="l" eaLnBrk="1" hangingPunct="1">
              <a:spcBef>
                <a:spcPct val="50000"/>
              </a:spcBef>
            </a:pPr>
            <a:endParaRPr lang="sv-SE" b="1" dirty="0" smtClean="0"/>
          </a:p>
          <a:p>
            <a:pPr algn="l" eaLnBrk="1" hangingPunct="1">
              <a:spcBef>
                <a:spcPct val="50000"/>
              </a:spcBef>
            </a:pPr>
            <a:r>
              <a:rPr lang="sv-SE" b="1" dirty="0" smtClean="0"/>
              <a:t>Brandtekniska installationer</a:t>
            </a:r>
          </a:p>
          <a:p>
            <a:pPr algn="l" eaLnBrk="1" hangingPunct="1">
              <a:spcBef>
                <a:spcPct val="50000"/>
              </a:spcBef>
            </a:pPr>
            <a:r>
              <a:rPr lang="sv-SE" dirty="0" smtClean="0"/>
              <a:t>Släcksystem:</a:t>
            </a:r>
          </a:p>
          <a:p>
            <a:pPr algn="l" eaLnBrk="1" hangingPunct="1">
              <a:spcBef>
                <a:spcPct val="50000"/>
              </a:spcBef>
            </a:pPr>
            <a:endParaRPr lang="sv-SE" b="1" dirty="0" smtClean="0"/>
          </a:p>
          <a:p>
            <a:pPr algn="l" eaLnBrk="1" hangingPunct="1">
              <a:spcBef>
                <a:spcPct val="50000"/>
              </a:spcBef>
            </a:pPr>
            <a:endParaRPr lang="sv-SE" b="1" dirty="0"/>
          </a:p>
          <a:p>
            <a:pPr eaLnBrk="1" hangingPunct="1">
              <a:spcBef>
                <a:spcPct val="50000"/>
              </a:spcBef>
            </a:pPr>
            <a:r>
              <a:rPr lang="sv-SE" dirty="0"/>
              <a:t>Styrfunktioner för räddningstjänsten:</a:t>
            </a:r>
          </a:p>
          <a:p>
            <a:pPr lvl="1" algn="l" eaLnBrk="1" hangingPunct="1">
              <a:spcBef>
                <a:spcPct val="50000"/>
              </a:spcBef>
            </a:pPr>
            <a:endParaRPr lang="sv-SE" dirty="0" smtClean="0"/>
          </a:p>
          <a:p>
            <a:pPr lvl="1" algn="l" eaLnBrk="1" hangingPunct="1">
              <a:spcBef>
                <a:spcPct val="50000"/>
              </a:spcBef>
            </a:pPr>
            <a:endParaRPr lang="sv-SE" dirty="0" smtClean="0"/>
          </a:p>
          <a:p>
            <a:pPr lvl="1" algn="l" eaLnBrk="1" hangingPunct="1">
              <a:spcBef>
                <a:spcPct val="50000"/>
              </a:spcBef>
            </a:pPr>
            <a:endParaRPr lang="sv-SE" dirty="0"/>
          </a:p>
          <a:p>
            <a:pPr algn="l" eaLnBrk="1" hangingPunct="1"/>
            <a:r>
              <a:rPr lang="sv-SE" b="1" dirty="0" smtClean="0"/>
              <a:t>Avstängningar</a:t>
            </a:r>
          </a:p>
          <a:p>
            <a:pPr algn="l" eaLnBrk="1" hangingPunct="1"/>
            <a:endParaRPr lang="sv-SE" b="1" dirty="0" smtClean="0"/>
          </a:p>
          <a:p>
            <a:pPr algn="l" eaLnBrk="1" hangingPunct="1"/>
            <a:endParaRPr lang="sv-SE" b="1" dirty="0"/>
          </a:p>
        </p:txBody>
      </p:sp>
      <p:sp>
        <p:nvSpPr>
          <p:cNvPr id="48" name="textruta 47"/>
          <p:cNvSpPr txBox="1"/>
          <p:nvPr/>
        </p:nvSpPr>
        <p:spPr>
          <a:xfrm>
            <a:off x="10316337" y="7454768"/>
            <a:ext cx="432000" cy="246221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000" dirty="0"/>
              <a:t>1</a:t>
            </a:r>
          </a:p>
        </p:txBody>
      </p:sp>
      <p:sp>
        <p:nvSpPr>
          <p:cNvPr id="49" name="textruta 48"/>
          <p:cNvSpPr txBox="1"/>
          <p:nvPr/>
        </p:nvSpPr>
        <p:spPr>
          <a:xfrm>
            <a:off x="10316337" y="7205796"/>
            <a:ext cx="432000" cy="246221"/>
          </a:xfrm>
          <a:prstGeom prst="rect">
            <a:avLst/>
          </a:prstGeom>
          <a:solidFill>
            <a:srgbClr val="FF00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000" dirty="0"/>
              <a:t>2</a:t>
            </a:r>
          </a:p>
        </p:txBody>
      </p:sp>
      <p:sp>
        <p:nvSpPr>
          <p:cNvPr id="50" name="Rubrik 1"/>
          <p:cNvSpPr txBox="1">
            <a:spLocks/>
          </p:cNvSpPr>
          <p:nvPr/>
        </p:nvSpPr>
        <p:spPr>
          <a:xfrm>
            <a:off x="765081" y="766416"/>
            <a:ext cx="8027228" cy="81492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13777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2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7200" dirty="0"/>
              <a:t>P</a:t>
            </a:r>
            <a:r>
              <a:rPr lang="sv-SE" sz="7200" dirty="0" smtClean="0"/>
              <a:t>lanritning för aktuell byggnad på anläggningen</a:t>
            </a:r>
            <a:endParaRPr lang="sv-SE" sz="6600" dirty="0"/>
          </a:p>
        </p:txBody>
      </p:sp>
      <p:sp>
        <p:nvSpPr>
          <p:cNvPr id="51" name="Rubrik 1"/>
          <p:cNvSpPr txBox="1">
            <a:spLocks/>
          </p:cNvSpPr>
          <p:nvPr/>
        </p:nvSpPr>
        <p:spPr>
          <a:xfrm>
            <a:off x="9016158" y="7700989"/>
            <a:ext cx="2019204" cy="22470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13777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2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2000" dirty="0" smtClean="0"/>
              <a:t>Situationsritning som markerar den aktuella byggnaden på anläggningen </a:t>
            </a:r>
            <a:endParaRPr lang="sv-SE" sz="1800" dirty="0"/>
          </a:p>
        </p:txBody>
      </p:sp>
      <p:sp>
        <p:nvSpPr>
          <p:cNvPr id="52" name="Rubrik 1"/>
          <p:cNvSpPr txBox="1">
            <a:spLocks/>
          </p:cNvSpPr>
          <p:nvPr/>
        </p:nvSpPr>
        <p:spPr>
          <a:xfrm>
            <a:off x="765081" y="9919980"/>
            <a:ext cx="10270281" cy="3608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l" defTabSz="13777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2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2000" dirty="0" smtClean="0"/>
              <a:t>Här ska det finnas en skala så man kan bedöma avståndet</a:t>
            </a:r>
            <a:endParaRPr lang="sv-SE" sz="1800" dirty="0"/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6118" y="2555778"/>
            <a:ext cx="252985" cy="252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909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074400" y="9739554"/>
            <a:ext cx="3687763" cy="593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064" tIns="50032" rIns="100064" bIns="50032">
            <a:spAutoFit/>
          </a:bodyPr>
          <a:lstStyle/>
          <a:p>
            <a:pPr algn="r" defTabSz="1400175"/>
            <a:r>
              <a:rPr lang="sv-S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Vilket plan, namn på byggnaden</a:t>
            </a:r>
            <a:endParaRPr lang="sv-S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defTabSz="1400175"/>
            <a:r>
              <a:rPr lang="sv-SE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Flik </a:t>
            </a:r>
            <a:r>
              <a:rPr lang="sv-SE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sv-SE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Blad </a:t>
            </a:r>
            <a:r>
              <a:rPr lang="sv-SE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sv-SE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ruta 19"/>
          <p:cNvSpPr txBox="1"/>
          <p:nvPr/>
        </p:nvSpPr>
        <p:spPr>
          <a:xfrm>
            <a:off x="10316337" y="7454768"/>
            <a:ext cx="432000" cy="246221"/>
          </a:xfrm>
          <a:prstGeom prst="rect">
            <a:avLst/>
          </a:prstGeom>
          <a:solidFill>
            <a:srgbClr val="FF00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000" dirty="0"/>
              <a:t>1</a:t>
            </a:r>
          </a:p>
        </p:txBody>
      </p:sp>
      <p:sp>
        <p:nvSpPr>
          <p:cNvPr id="21" name="textruta 20"/>
          <p:cNvSpPr txBox="1"/>
          <p:nvPr/>
        </p:nvSpPr>
        <p:spPr>
          <a:xfrm>
            <a:off x="10316337" y="7204610"/>
            <a:ext cx="43200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000" dirty="0"/>
              <a:t>2</a:t>
            </a:r>
          </a:p>
        </p:txBody>
      </p:sp>
      <p:pic>
        <p:nvPicPr>
          <p:cNvPr id="37" name="Bildobjekt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484">
            <a:off x="9827072" y="216261"/>
            <a:ext cx="667513" cy="914402"/>
          </a:xfrm>
          <a:prstGeom prst="rect">
            <a:avLst/>
          </a:prstGeom>
        </p:spPr>
      </p:pic>
      <p:sp>
        <p:nvSpPr>
          <p:cNvPr id="83" name="Text Box 3"/>
          <p:cNvSpPr txBox="1">
            <a:spLocks noChangeArrowheads="1"/>
          </p:cNvSpPr>
          <p:nvPr/>
        </p:nvSpPr>
        <p:spPr bwMode="auto">
          <a:xfrm>
            <a:off x="11074399" y="0"/>
            <a:ext cx="3687763" cy="7703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500063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sz="1600" b="1" dirty="0" smtClean="0"/>
              <a:t>Planritning: </a:t>
            </a:r>
            <a:r>
              <a:rPr lang="sv-SE" sz="1600" b="1" dirty="0"/>
              <a:t>namn på byggnaden, vilket plan </a:t>
            </a:r>
            <a:endParaRPr lang="sv-SE" sz="1600" b="1" dirty="0" smtClean="0"/>
          </a:p>
          <a:p>
            <a:pPr algn="l" eaLnBrk="1" hangingPunct="1">
              <a:spcBef>
                <a:spcPct val="50000"/>
              </a:spcBef>
            </a:pPr>
            <a:r>
              <a:rPr lang="sv-SE" b="1" dirty="0" smtClean="0"/>
              <a:t>Byggnadsinformation</a:t>
            </a:r>
            <a:r>
              <a:rPr lang="sv-SE" dirty="0" smtClean="0"/>
              <a:t> </a:t>
            </a:r>
            <a:endParaRPr lang="sv-SE" dirty="0"/>
          </a:p>
          <a:p>
            <a:pPr marL="171450" indent="-171450" algn="l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 smtClean="0"/>
              <a:t>Sektionering: </a:t>
            </a:r>
          </a:p>
          <a:p>
            <a:pPr marL="171450" indent="-171450" algn="l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sv-SE" dirty="0" smtClean="0"/>
          </a:p>
          <a:p>
            <a:pPr algn="l" eaLnBrk="1" hangingPunct="1">
              <a:spcBef>
                <a:spcPct val="50000"/>
              </a:spcBef>
            </a:pPr>
            <a:endParaRPr lang="sv-SE" dirty="0" smtClean="0"/>
          </a:p>
          <a:p>
            <a:pPr eaLnBrk="1" hangingPunct="1">
              <a:spcBef>
                <a:spcPct val="50000"/>
              </a:spcBef>
            </a:pPr>
            <a:r>
              <a:rPr lang="sv-SE" b="1" dirty="0" smtClean="0"/>
              <a:t>Verksamhetsinformation</a:t>
            </a:r>
            <a:endParaRPr lang="sv-SE" dirty="0"/>
          </a:p>
          <a:p>
            <a:pPr marL="671513" lvl="1" indent="-17145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/>
              <a:t>Verksamhet:</a:t>
            </a:r>
          </a:p>
          <a:p>
            <a:pPr marL="671513" lvl="1" indent="-17145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/>
              <a:t>Personantal (dag/natt):</a:t>
            </a:r>
          </a:p>
          <a:p>
            <a:pPr marL="671513" lvl="1" indent="-17145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/>
              <a:t>Skyddsvärda objekt: </a:t>
            </a:r>
          </a:p>
          <a:p>
            <a:pPr algn="l" eaLnBrk="1" hangingPunct="1">
              <a:spcBef>
                <a:spcPct val="50000"/>
              </a:spcBef>
            </a:pPr>
            <a:endParaRPr lang="sv-SE" dirty="0" smtClean="0"/>
          </a:p>
          <a:p>
            <a:pPr algn="l" eaLnBrk="1" hangingPunct="1">
              <a:spcBef>
                <a:spcPct val="50000"/>
              </a:spcBef>
            </a:pPr>
            <a:endParaRPr lang="sv-SE" dirty="0"/>
          </a:p>
          <a:p>
            <a:pPr algn="l" eaLnBrk="1" hangingPunct="1">
              <a:spcBef>
                <a:spcPct val="50000"/>
              </a:spcBef>
            </a:pPr>
            <a:r>
              <a:rPr lang="sv-SE" b="1" dirty="0" smtClean="0"/>
              <a:t>Risker och Taktik</a:t>
            </a:r>
            <a:endParaRPr lang="sv-SE" dirty="0"/>
          </a:p>
          <a:p>
            <a:pPr algn="l" eaLnBrk="1" hangingPunct="1">
              <a:spcBef>
                <a:spcPct val="50000"/>
              </a:spcBef>
            </a:pPr>
            <a:endParaRPr lang="sv-SE" dirty="0" smtClean="0"/>
          </a:p>
          <a:p>
            <a:pPr algn="l" eaLnBrk="1" hangingPunct="1">
              <a:spcBef>
                <a:spcPct val="50000"/>
              </a:spcBef>
            </a:pPr>
            <a:endParaRPr lang="sv-SE" dirty="0"/>
          </a:p>
          <a:p>
            <a:pPr algn="l" eaLnBrk="1" hangingPunct="1">
              <a:spcBef>
                <a:spcPct val="50000"/>
              </a:spcBef>
            </a:pPr>
            <a:r>
              <a:rPr lang="sv-SE" b="1" dirty="0"/>
              <a:t>Brandtekniska installationer</a:t>
            </a:r>
          </a:p>
          <a:p>
            <a:pPr algn="l" eaLnBrk="1" hangingPunct="1">
              <a:spcBef>
                <a:spcPct val="50000"/>
              </a:spcBef>
            </a:pPr>
            <a:r>
              <a:rPr lang="sv-SE" dirty="0" smtClean="0"/>
              <a:t>Släcksystem:</a:t>
            </a:r>
          </a:p>
          <a:p>
            <a:pPr algn="l" eaLnBrk="1" hangingPunct="1">
              <a:spcBef>
                <a:spcPct val="50000"/>
              </a:spcBef>
            </a:pPr>
            <a:endParaRPr lang="sv-SE" dirty="0"/>
          </a:p>
          <a:p>
            <a:pPr algn="l" eaLnBrk="1" hangingPunct="1">
              <a:spcBef>
                <a:spcPct val="50000"/>
              </a:spcBef>
            </a:pPr>
            <a:endParaRPr lang="sv-SE" dirty="0"/>
          </a:p>
          <a:p>
            <a:pPr algn="l" eaLnBrk="1" hangingPunct="1">
              <a:spcBef>
                <a:spcPct val="50000"/>
              </a:spcBef>
            </a:pPr>
            <a:r>
              <a:rPr lang="sv-SE" dirty="0"/>
              <a:t>Styrfunktioner för </a:t>
            </a:r>
            <a:r>
              <a:rPr lang="sv-SE" dirty="0" smtClean="0"/>
              <a:t>räddningstjänsten:</a:t>
            </a:r>
          </a:p>
          <a:p>
            <a:pPr lvl="1" algn="l" eaLnBrk="1" hangingPunct="1">
              <a:spcBef>
                <a:spcPct val="50000"/>
              </a:spcBef>
            </a:pPr>
            <a:endParaRPr lang="sv-SE" dirty="0" smtClean="0"/>
          </a:p>
          <a:p>
            <a:pPr lvl="1" algn="l" eaLnBrk="1" hangingPunct="1">
              <a:spcBef>
                <a:spcPct val="50000"/>
              </a:spcBef>
            </a:pPr>
            <a:endParaRPr lang="sv-SE" dirty="0"/>
          </a:p>
          <a:p>
            <a:pPr lvl="1" algn="l" eaLnBrk="1" hangingPunct="1">
              <a:spcBef>
                <a:spcPct val="50000"/>
              </a:spcBef>
            </a:pPr>
            <a:endParaRPr lang="sv-SE" dirty="0"/>
          </a:p>
          <a:p>
            <a:pPr algn="l" eaLnBrk="1" hangingPunct="1"/>
            <a:r>
              <a:rPr lang="sv-SE" b="1" dirty="0" smtClean="0"/>
              <a:t>Avstängningar</a:t>
            </a:r>
          </a:p>
          <a:p>
            <a:pPr algn="l" eaLnBrk="1" hangingPunct="1"/>
            <a:endParaRPr lang="sv-SE" b="1" dirty="0"/>
          </a:p>
          <a:p>
            <a:pPr algn="l" eaLnBrk="1" hangingPunct="1"/>
            <a:endParaRPr lang="sv-SE" b="1" dirty="0" smtClean="0"/>
          </a:p>
          <a:p>
            <a:pPr algn="l" eaLnBrk="1" hangingPunct="1"/>
            <a:endParaRPr lang="sv-SE" b="1" dirty="0"/>
          </a:p>
          <a:p>
            <a:pPr algn="l" eaLnBrk="1" hangingPunct="1"/>
            <a:endParaRPr lang="sv-SE" b="1" dirty="0" smtClean="0"/>
          </a:p>
          <a:p>
            <a:pPr algn="l" eaLnBrk="1" hangingPunct="1"/>
            <a:endParaRPr lang="sv-SE" b="1" dirty="0"/>
          </a:p>
          <a:p>
            <a:pPr lvl="1" eaLnBrk="1" hangingPunct="1"/>
            <a:endParaRPr lang="sv-SE" dirty="0"/>
          </a:p>
        </p:txBody>
      </p:sp>
      <p:pic>
        <p:nvPicPr>
          <p:cNvPr id="95" name="Bildobjekt 9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2368" y="2508278"/>
            <a:ext cx="252985" cy="252985"/>
          </a:xfrm>
          <a:prstGeom prst="rect">
            <a:avLst/>
          </a:prstGeom>
        </p:spPr>
      </p:pic>
      <p:sp>
        <p:nvSpPr>
          <p:cNvPr id="101" name="textruta 100"/>
          <p:cNvSpPr txBox="1"/>
          <p:nvPr/>
        </p:nvSpPr>
        <p:spPr>
          <a:xfrm>
            <a:off x="11258455" y="6963918"/>
            <a:ext cx="2487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9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7" name="Rubrik 1"/>
          <p:cNvSpPr txBox="1">
            <a:spLocks/>
          </p:cNvSpPr>
          <p:nvPr/>
        </p:nvSpPr>
        <p:spPr>
          <a:xfrm>
            <a:off x="765081" y="766416"/>
            <a:ext cx="8027228" cy="81492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13777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2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7200" dirty="0"/>
              <a:t>P</a:t>
            </a:r>
            <a:r>
              <a:rPr lang="sv-SE" sz="7200" dirty="0" smtClean="0"/>
              <a:t>lanritning för aktuell byggnad på anläggningen</a:t>
            </a:r>
            <a:endParaRPr lang="sv-SE" sz="6600" dirty="0"/>
          </a:p>
        </p:txBody>
      </p:sp>
      <p:sp>
        <p:nvSpPr>
          <p:cNvPr id="78" name="Rubrik 1"/>
          <p:cNvSpPr txBox="1">
            <a:spLocks/>
          </p:cNvSpPr>
          <p:nvPr/>
        </p:nvSpPr>
        <p:spPr>
          <a:xfrm>
            <a:off x="9016158" y="7700989"/>
            <a:ext cx="2019204" cy="22470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13777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2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2000" dirty="0" smtClean="0"/>
              <a:t>Situationsritning som markerar den aktuella byggnaden på anläggningen </a:t>
            </a:r>
            <a:endParaRPr lang="sv-SE" sz="1800" dirty="0"/>
          </a:p>
        </p:txBody>
      </p:sp>
      <p:sp>
        <p:nvSpPr>
          <p:cNvPr id="79" name="Rubrik 1"/>
          <p:cNvSpPr txBox="1">
            <a:spLocks/>
          </p:cNvSpPr>
          <p:nvPr/>
        </p:nvSpPr>
        <p:spPr>
          <a:xfrm>
            <a:off x="765081" y="9919980"/>
            <a:ext cx="10270281" cy="3608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l" defTabSz="13777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2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2000" dirty="0" smtClean="0"/>
              <a:t>Här ska det finnas en skala så man kan bedöma avståndet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546582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11074400" y="9739554"/>
            <a:ext cx="3687763" cy="593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sv-SE" sz="1400" dirty="0">
                <a:solidFill>
                  <a:schemeClr val="bg1"/>
                </a:solidFill>
              </a:rPr>
              <a:t>Avstängningar</a:t>
            </a:r>
          </a:p>
          <a:p>
            <a:pPr algn="r" eaLnBrk="1" hangingPunct="1"/>
            <a:r>
              <a:rPr lang="sv-SE" sz="1800" dirty="0">
                <a:solidFill>
                  <a:schemeClr val="bg1"/>
                </a:solidFill>
              </a:rPr>
              <a:t>Flik 4</a:t>
            </a:r>
            <a:r>
              <a:rPr lang="sv-SE" sz="1800" dirty="0" smtClean="0">
                <a:solidFill>
                  <a:schemeClr val="bg1"/>
                </a:solidFill>
              </a:rPr>
              <a:t> </a:t>
            </a:r>
            <a:r>
              <a:rPr lang="sv-SE" sz="1800" dirty="0">
                <a:solidFill>
                  <a:schemeClr val="bg1"/>
                </a:solidFill>
              </a:rPr>
              <a:t>/ Blad 8</a:t>
            </a: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11074399" y="0"/>
            <a:ext cx="3687763" cy="6410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064" tIns="50032" rIns="100064" bIns="50032">
            <a:spAutoFit/>
          </a:bodyPr>
          <a:lstStyle>
            <a:lvl1pPr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500063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001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defTabSz="1400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sv-SE" sz="1600" b="1" dirty="0" smtClean="0"/>
              <a:t>Avstängningar:</a:t>
            </a:r>
          </a:p>
          <a:p>
            <a:pPr algn="l" eaLnBrk="1" hangingPunct="1">
              <a:spcBef>
                <a:spcPct val="50000"/>
              </a:spcBef>
            </a:pPr>
            <a:endParaRPr lang="sv-SE" sz="1600" b="1" dirty="0"/>
          </a:p>
          <a:p>
            <a:pPr algn="l" eaLnBrk="1" hangingPunct="1">
              <a:spcBef>
                <a:spcPct val="50000"/>
              </a:spcBef>
            </a:pPr>
            <a:r>
              <a:rPr lang="sv-SE" sz="1600" b="1" dirty="0"/>
              <a:t>N</a:t>
            </a:r>
            <a:r>
              <a:rPr lang="sv-SE" sz="1600" b="1" dirty="0" smtClean="0"/>
              <a:t>amn på byggnad</a:t>
            </a:r>
          </a:p>
          <a:p>
            <a:pPr marL="671513" lvl="1" indent="-171450"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El-central/högspänning</a:t>
            </a:r>
            <a:endParaRPr lang="sv-SE" dirty="0" smtClean="0"/>
          </a:p>
          <a:p>
            <a:pPr marL="671513" lvl="1" indent="-171450"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 smtClean="0"/>
              <a:t>Frånskiljning elektricitet</a:t>
            </a:r>
            <a:endParaRPr lang="sv-SE" dirty="0"/>
          </a:p>
          <a:p>
            <a:pPr marL="671513" lvl="1" indent="-171450"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/>
              <a:t>Avstängningsventil </a:t>
            </a:r>
            <a:r>
              <a:rPr lang="sv-SE" dirty="0" smtClean="0"/>
              <a:t>gas, se foto.</a:t>
            </a:r>
          </a:p>
          <a:p>
            <a:pPr marL="671513" lvl="1" indent="-171450"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/>
              <a:t>Avstängningsventil </a:t>
            </a:r>
            <a:r>
              <a:rPr lang="sv-SE" dirty="0" smtClean="0"/>
              <a:t>vatten, se foto.</a:t>
            </a:r>
          </a:p>
          <a:p>
            <a:pPr marL="671513" lvl="1" indent="-171450"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 smtClean="0"/>
              <a:t>Avstängningsventil dagvatten</a:t>
            </a:r>
          </a:p>
          <a:p>
            <a:pPr marL="671513" lvl="1" indent="-171450"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/>
              <a:t>Brunn </a:t>
            </a:r>
            <a:r>
              <a:rPr lang="sv-SE" dirty="0" smtClean="0"/>
              <a:t>dagvatten</a:t>
            </a:r>
          </a:p>
          <a:p>
            <a:pPr marL="671513" lvl="1" indent="-171450"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 smtClean="0"/>
              <a:t>Sprinklercentral</a:t>
            </a:r>
          </a:p>
          <a:p>
            <a:pPr algn="l" eaLnBrk="1" hangingPunct="1"/>
            <a:endParaRPr lang="sv-SE" dirty="0"/>
          </a:p>
          <a:p>
            <a:pPr algn="l" eaLnBrk="1" hangingPunct="1"/>
            <a:endParaRPr lang="sv-SE" dirty="0" smtClean="0"/>
          </a:p>
          <a:p>
            <a:pPr algn="l" eaLnBrk="1" hangingPunct="1"/>
            <a:r>
              <a:rPr lang="sv-SE" sz="1600" b="1" dirty="0" smtClean="0"/>
              <a:t>Namn på byggnad </a:t>
            </a:r>
          </a:p>
          <a:p>
            <a:pPr marL="671513" lvl="1" indent="-171450"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/>
              <a:t>Nödstopptryckknapp</a:t>
            </a:r>
          </a:p>
          <a:p>
            <a:pPr marL="671513" lvl="1" indent="-171450"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/>
              <a:t>Nödstopptryckknapp</a:t>
            </a:r>
          </a:p>
          <a:p>
            <a:pPr marL="671513" lvl="1" indent="-171450"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/>
              <a:t>Invallning, hela mängden från en cistern</a:t>
            </a:r>
          </a:p>
          <a:p>
            <a:pPr marL="671513" lvl="1" indent="-171450"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/>
              <a:t>Invallning med upphöjd kant på golvet </a:t>
            </a:r>
            <a:r>
              <a:rPr lang="sv-SE" dirty="0" smtClean="0"/>
              <a:t>som </a:t>
            </a:r>
            <a:r>
              <a:rPr lang="sv-SE" dirty="0"/>
              <a:t>invallning av mindre </a:t>
            </a:r>
            <a:r>
              <a:rPr lang="sv-SE" dirty="0" smtClean="0"/>
              <a:t>mängd.</a:t>
            </a:r>
          </a:p>
          <a:p>
            <a:pPr marL="671513" lvl="1" indent="-171450"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v-SE" dirty="0" smtClean="0"/>
              <a:t>Säkerhetsbrytare för solceller</a:t>
            </a:r>
          </a:p>
        </p:txBody>
      </p:sp>
      <p:grpSp>
        <p:nvGrpSpPr>
          <p:cNvPr id="49" name="Grupp 48"/>
          <p:cNvGrpSpPr/>
          <p:nvPr/>
        </p:nvGrpSpPr>
        <p:grpSpPr>
          <a:xfrm>
            <a:off x="11221298" y="1859037"/>
            <a:ext cx="258646" cy="301848"/>
            <a:chOff x="7553175" y="8038871"/>
            <a:chExt cx="256419" cy="301848"/>
          </a:xfrm>
        </p:grpSpPr>
        <p:pic>
          <p:nvPicPr>
            <p:cNvPr id="50" name="Bildobjekt 4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3175" y="8038871"/>
              <a:ext cx="252985" cy="252985"/>
            </a:xfrm>
            <a:prstGeom prst="rect">
              <a:avLst/>
            </a:prstGeom>
          </p:spPr>
        </p:pic>
        <p:sp>
          <p:nvSpPr>
            <p:cNvPr id="51" name="textruta 50"/>
            <p:cNvSpPr txBox="1"/>
            <p:nvPr/>
          </p:nvSpPr>
          <p:spPr>
            <a:xfrm>
              <a:off x="7560808" y="8109887"/>
              <a:ext cx="24878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900" b="1" dirty="0"/>
                <a:t>1</a:t>
              </a:r>
            </a:p>
          </p:txBody>
        </p:sp>
      </p:grpSp>
      <p:pic>
        <p:nvPicPr>
          <p:cNvPr id="55" name="Bildobjekt 5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9202" y="4713331"/>
            <a:ext cx="350491" cy="313945"/>
          </a:xfrm>
          <a:prstGeom prst="rect">
            <a:avLst/>
          </a:prstGeom>
        </p:spPr>
      </p:pic>
      <p:pic>
        <p:nvPicPr>
          <p:cNvPr id="56" name="Bildobjekt 5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9202" y="4309593"/>
            <a:ext cx="350491" cy="313945"/>
          </a:xfrm>
          <a:prstGeom prst="rect">
            <a:avLst/>
          </a:prstGeom>
        </p:spPr>
      </p:pic>
      <p:grpSp>
        <p:nvGrpSpPr>
          <p:cNvPr id="66" name="Grupp 65"/>
          <p:cNvGrpSpPr/>
          <p:nvPr/>
        </p:nvGrpSpPr>
        <p:grpSpPr>
          <a:xfrm>
            <a:off x="11220100" y="2236120"/>
            <a:ext cx="255320" cy="308005"/>
            <a:chOff x="7575148" y="7646475"/>
            <a:chExt cx="255320" cy="308005"/>
          </a:xfrm>
        </p:grpSpPr>
        <p:pic>
          <p:nvPicPr>
            <p:cNvPr id="67" name="Bildobjekt 6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75148" y="7646475"/>
              <a:ext cx="252985" cy="252985"/>
            </a:xfrm>
            <a:prstGeom prst="rect">
              <a:avLst/>
            </a:prstGeom>
          </p:spPr>
        </p:pic>
        <p:sp>
          <p:nvSpPr>
            <p:cNvPr id="68" name="textruta 67"/>
            <p:cNvSpPr txBox="1"/>
            <p:nvPr/>
          </p:nvSpPr>
          <p:spPr>
            <a:xfrm>
              <a:off x="7581682" y="7723648"/>
              <a:ext cx="24878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900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pic>
        <p:nvPicPr>
          <p:cNvPr id="69" name="Picture 1074" descr="Sprinklercentral-vatt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4272" y="3364969"/>
            <a:ext cx="252412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Bildobjekt 7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484">
            <a:off x="9758572" y="263153"/>
            <a:ext cx="667513" cy="914402"/>
          </a:xfrm>
          <a:prstGeom prst="rect">
            <a:avLst/>
          </a:prstGeom>
        </p:spPr>
      </p:pic>
      <p:grpSp>
        <p:nvGrpSpPr>
          <p:cNvPr id="90" name="Grupp 89"/>
          <p:cNvGrpSpPr/>
          <p:nvPr/>
        </p:nvGrpSpPr>
        <p:grpSpPr>
          <a:xfrm>
            <a:off x="11298543" y="5097262"/>
            <a:ext cx="252985" cy="289531"/>
            <a:chOff x="7143585" y="4705385"/>
            <a:chExt cx="252985" cy="289531"/>
          </a:xfrm>
        </p:grpSpPr>
        <p:pic>
          <p:nvPicPr>
            <p:cNvPr id="91" name="Bildobjekt 9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43585" y="4705385"/>
              <a:ext cx="252985" cy="252985"/>
            </a:xfrm>
            <a:prstGeom prst="rect">
              <a:avLst/>
            </a:prstGeom>
          </p:spPr>
        </p:pic>
        <p:sp>
          <p:nvSpPr>
            <p:cNvPr id="92" name="textruta 91"/>
            <p:cNvSpPr txBox="1"/>
            <p:nvPr/>
          </p:nvSpPr>
          <p:spPr>
            <a:xfrm>
              <a:off x="7147047" y="4764084"/>
              <a:ext cx="24878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900" b="1" dirty="0"/>
                <a:t>1</a:t>
              </a:r>
            </a:p>
          </p:txBody>
        </p:sp>
      </p:grpSp>
      <p:grpSp>
        <p:nvGrpSpPr>
          <p:cNvPr id="93" name="Grupp 92"/>
          <p:cNvGrpSpPr/>
          <p:nvPr/>
        </p:nvGrpSpPr>
        <p:grpSpPr>
          <a:xfrm>
            <a:off x="11298543" y="5411950"/>
            <a:ext cx="252985" cy="289531"/>
            <a:chOff x="7143585" y="4705385"/>
            <a:chExt cx="252985" cy="289531"/>
          </a:xfrm>
        </p:grpSpPr>
        <p:pic>
          <p:nvPicPr>
            <p:cNvPr id="94" name="Bildobjekt 9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43585" y="4705385"/>
              <a:ext cx="252985" cy="252985"/>
            </a:xfrm>
            <a:prstGeom prst="rect">
              <a:avLst/>
            </a:prstGeom>
          </p:spPr>
        </p:pic>
        <p:sp>
          <p:nvSpPr>
            <p:cNvPr id="95" name="textruta 94"/>
            <p:cNvSpPr txBox="1"/>
            <p:nvPr/>
          </p:nvSpPr>
          <p:spPr>
            <a:xfrm>
              <a:off x="7147046" y="4764084"/>
              <a:ext cx="24878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900" b="1" dirty="0"/>
                <a:t>2</a:t>
              </a:r>
            </a:p>
          </p:txBody>
        </p:sp>
      </p:grpSp>
      <p:pic>
        <p:nvPicPr>
          <p:cNvPr id="98" name="Bildobjekt 9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0826" y="1124673"/>
            <a:ext cx="252985" cy="252985"/>
          </a:xfrm>
          <a:prstGeom prst="rect">
            <a:avLst/>
          </a:prstGeom>
        </p:spPr>
      </p:pic>
      <p:pic>
        <p:nvPicPr>
          <p:cNvPr id="99" name="Bildobjekt 9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7567" y="1512957"/>
            <a:ext cx="252985" cy="252985"/>
          </a:xfrm>
          <a:prstGeom prst="rect">
            <a:avLst/>
          </a:prstGeom>
        </p:spPr>
      </p:pic>
      <p:grpSp>
        <p:nvGrpSpPr>
          <p:cNvPr id="102" name="Grupp 101"/>
          <p:cNvGrpSpPr/>
          <p:nvPr/>
        </p:nvGrpSpPr>
        <p:grpSpPr>
          <a:xfrm>
            <a:off x="11214167" y="2976685"/>
            <a:ext cx="253680" cy="252985"/>
            <a:chOff x="3818534" y="9383730"/>
            <a:chExt cx="253680" cy="252985"/>
          </a:xfrm>
        </p:grpSpPr>
        <p:pic>
          <p:nvPicPr>
            <p:cNvPr id="103" name="Bildobjekt 102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9229" y="9383730"/>
              <a:ext cx="252985" cy="252985"/>
            </a:xfrm>
            <a:prstGeom prst="rect">
              <a:avLst/>
            </a:prstGeom>
          </p:spPr>
        </p:pic>
        <p:sp>
          <p:nvSpPr>
            <p:cNvPr id="104" name="textruta 103"/>
            <p:cNvSpPr txBox="1"/>
            <p:nvPr/>
          </p:nvSpPr>
          <p:spPr>
            <a:xfrm>
              <a:off x="3818534" y="9396902"/>
              <a:ext cx="24878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900" b="1" dirty="0" smtClean="0">
                  <a:solidFill>
                    <a:schemeClr val="bg1"/>
                  </a:solidFill>
                </a:rPr>
                <a:t>1</a:t>
              </a:r>
              <a:endParaRPr lang="sv-SE" sz="9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9" name="Grupp 78"/>
          <p:cNvGrpSpPr/>
          <p:nvPr/>
        </p:nvGrpSpPr>
        <p:grpSpPr>
          <a:xfrm>
            <a:off x="11224534" y="2636689"/>
            <a:ext cx="252985" cy="304480"/>
            <a:chOff x="6680009" y="6922139"/>
            <a:chExt cx="252985" cy="304480"/>
          </a:xfrm>
        </p:grpSpPr>
        <p:pic>
          <p:nvPicPr>
            <p:cNvPr id="80" name="Bildobjekt 79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0009" y="6922139"/>
              <a:ext cx="252985" cy="252985"/>
            </a:xfrm>
            <a:prstGeom prst="rect">
              <a:avLst/>
            </a:prstGeom>
          </p:spPr>
        </p:pic>
        <p:sp>
          <p:nvSpPr>
            <p:cNvPr id="81" name="textruta 80"/>
            <p:cNvSpPr txBox="1"/>
            <p:nvPr/>
          </p:nvSpPr>
          <p:spPr>
            <a:xfrm>
              <a:off x="6682108" y="6995787"/>
              <a:ext cx="24878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900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pic>
        <p:nvPicPr>
          <p:cNvPr id="73" name="Bildobjekt 7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1298" y="5985957"/>
            <a:ext cx="347473" cy="313945"/>
          </a:xfrm>
          <a:prstGeom prst="rect">
            <a:avLst/>
          </a:prstGeom>
        </p:spPr>
      </p:pic>
      <p:sp>
        <p:nvSpPr>
          <p:cNvPr id="74" name="Rubrik 1"/>
          <p:cNvSpPr txBox="1">
            <a:spLocks/>
          </p:cNvSpPr>
          <p:nvPr/>
        </p:nvSpPr>
        <p:spPr>
          <a:xfrm>
            <a:off x="765081" y="1029939"/>
            <a:ext cx="8764414" cy="84657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13777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2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7200" dirty="0" smtClean="0"/>
              <a:t>Situationsritningen för hela anläggningen</a:t>
            </a:r>
            <a:endParaRPr lang="sv-SE" sz="6600" dirty="0"/>
          </a:p>
        </p:txBody>
      </p:sp>
      <p:sp>
        <p:nvSpPr>
          <p:cNvPr id="75" name="Rubrik 1"/>
          <p:cNvSpPr txBox="1">
            <a:spLocks/>
          </p:cNvSpPr>
          <p:nvPr/>
        </p:nvSpPr>
        <p:spPr>
          <a:xfrm>
            <a:off x="765081" y="9919980"/>
            <a:ext cx="10270281" cy="3608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l" defTabSz="13777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2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2000" dirty="0" smtClean="0"/>
              <a:t>Här ska det finnas en skala så man kan bedöma avståndet</a:t>
            </a:r>
            <a:endParaRPr lang="sv-SE" sz="1800" dirty="0"/>
          </a:p>
        </p:txBody>
      </p:sp>
      <p:sp>
        <p:nvSpPr>
          <p:cNvPr id="110" name="Rubrik 1"/>
          <p:cNvSpPr txBox="1">
            <a:spLocks/>
          </p:cNvSpPr>
          <p:nvPr/>
        </p:nvSpPr>
        <p:spPr>
          <a:xfrm>
            <a:off x="7867296" y="1227380"/>
            <a:ext cx="2225032" cy="22470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13777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2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2000" dirty="0" smtClean="0"/>
              <a:t>ev. bilder som visar hur avstängningarna ser ut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737161739"/>
      </p:ext>
    </p:extLst>
  </p:cSld>
  <p:clrMapOvr>
    <a:masterClrMapping/>
  </p:clrMapOvr>
</p:sld>
</file>

<file path=ppt/theme/theme1.xml><?xml version="1.0" encoding="utf-8"?>
<a:theme xmlns:a="http://schemas.openxmlformats.org/drawingml/2006/main" name="RMB insatsplan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RMB insatsplan</Template>
  <TotalTime>1411</TotalTime>
  <Words>934</Words>
  <Application>Microsoft Office PowerPoint</Application>
  <PresentationFormat>Anpassad</PresentationFormat>
  <Paragraphs>389</Paragraphs>
  <Slides>10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1" baseType="lpstr">
      <vt:lpstr>RMB insatsplan</vt:lpstr>
      <vt:lpstr>Flygfoto med symboler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Uddevalla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David Henningsson</dc:creator>
  <cp:lastModifiedBy>David Henningsson</cp:lastModifiedBy>
  <cp:revision>44</cp:revision>
  <cp:lastPrinted>2016-05-24T17:19:14Z</cp:lastPrinted>
  <dcterms:created xsi:type="dcterms:W3CDTF">2017-03-07T08:35:53Z</dcterms:created>
  <dcterms:modified xsi:type="dcterms:W3CDTF">2017-04-10T12:28:11Z</dcterms:modified>
</cp:coreProperties>
</file>